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8.xml" ContentType="application/vnd.openxmlformats-officedocument.presentationml.tags+xml"/>
  <Override PartName="/ppt/notesSlides/notesSlide24.xml" ContentType="application/vnd.openxmlformats-officedocument.presentationml.notesSlide+xml"/>
  <Override PartName="/ppt/tags/tag19.xml" ContentType="application/vnd.openxmlformats-officedocument.presentationml.tags+xml"/>
  <Override PartName="/ppt/notesSlides/notesSlide25.xml" ContentType="application/vnd.openxmlformats-officedocument.presentationml.notesSlide+xml"/>
  <Override PartName="/ppt/tags/tag20.xml" ContentType="application/vnd.openxmlformats-officedocument.presentationml.tags+xml"/>
  <Override PartName="/ppt/notesSlides/notesSlide26.xml" ContentType="application/vnd.openxmlformats-officedocument.presentationml.notesSlide+xml"/>
  <Override PartName="/ppt/tags/tag21.xml" ContentType="application/vnd.openxmlformats-officedocument.presentationml.tags+xml"/>
  <Override PartName="/ppt/notesSlides/notesSlide27.xml" ContentType="application/vnd.openxmlformats-officedocument.presentationml.notesSlide+xml"/>
  <Override PartName="/ppt/tags/tag22.xml" ContentType="application/vnd.openxmlformats-officedocument.presentationml.tags+xml"/>
  <Override PartName="/ppt/notesSlides/notesSlide28.xml" ContentType="application/vnd.openxmlformats-officedocument.presentationml.notesSlide+xml"/>
  <Override PartName="/ppt/tags/tag23.xml" ContentType="application/vnd.openxmlformats-officedocument.presentationml.tags+xml"/>
  <Override PartName="/ppt/notesSlides/notesSlide29.xml" ContentType="application/vnd.openxmlformats-officedocument.presentationml.notesSlide+xml"/>
  <Override PartName="/ppt/tags/tag24.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25.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6.xml" ContentType="application/vnd.openxmlformats-officedocument.presentationml.tags+xml"/>
  <Override PartName="/ppt/notesSlides/notesSlide39.xml" ContentType="application/vnd.openxmlformats-officedocument.presentationml.notesSlide+xml"/>
  <Override PartName="/ppt/tags/tag27.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28.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29.xml" ContentType="application/vnd.openxmlformats-officedocument.presentationml.tags+xml"/>
  <Override PartName="/ppt/notesSlides/notesSlide49.xml" ContentType="application/vnd.openxmlformats-officedocument.presentationml.notesSlide+xml"/>
  <Override PartName="/ppt/tags/tag30.xml" ContentType="application/vnd.openxmlformats-officedocument.presentationml.tags+xml"/>
  <Override PartName="/ppt/notesSlides/notesSlide50.xml" ContentType="application/vnd.openxmlformats-officedocument.presentationml.notesSlide+xml"/>
  <Override PartName="/ppt/tags/tag31.xml" ContentType="application/vnd.openxmlformats-officedocument.presentationml.tags+xml"/>
  <Override PartName="/ppt/notesSlides/notesSlide51.xml" ContentType="application/vnd.openxmlformats-officedocument.presentationml.notesSlide+xml"/>
  <Override PartName="/ppt/tags/tag32.xml" ContentType="application/vnd.openxmlformats-officedocument.presentationml.tags+xml"/>
  <Override PartName="/ppt/notesSlides/notesSlide52.xml" ContentType="application/vnd.openxmlformats-officedocument.presentationml.notesSlide+xml"/>
  <Override PartName="/ppt/tags/tag33.xml" ContentType="application/vnd.openxmlformats-officedocument.presentationml.tags+xml"/>
  <Override PartName="/ppt/notesSlides/notesSlide53.xml" ContentType="application/vnd.openxmlformats-officedocument.presentationml.notesSlide+xml"/>
  <Override PartName="/ppt/tags/tag34.xml" ContentType="application/vnd.openxmlformats-officedocument.presentationml.tags+xml"/>
  <Override PartName="/ppt/notesSlides/notesSlide54.xml" ContentType="application/vnd.openxmlformats-officedocument.presentationml.notesSlide+xml"/>
  <Override PartName="/ppt/tags/tag35.xml" ContentType="application/vnd.openxmlformats-officedocument.presentationml.tags+xml"/>
  <Override PartName="/ppt/notesSlides/notesSlide55.xml" ContentType="application/vnd.openxmlformats-officedocument.presentationml.notesSlide+xml"/>
  <Override PartName="/ppt/tags/tag36.xml" ContentType="application/vnd.openxmlformats-officedocument.presentationml.tags+xml"/>
  <Override PartName="/ppt/notesSlides/notesSlide56.xml" ContentType="application/vnd.openxmlformats-officedocument.presentationml.notesSlide+xml"/>
  <Override PartName="/ppt/tags/tag3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7" r:id="rId2"/>
    <p:sldMasterId id="2147483664" r:id="rId3"/>
    <p:sldMasterId id="2147483668" r:id="rId4"/>
  </p:sldMasterIdLst>
  <p:notesMasterIdLst>
    <p:notesMasterId r:id="rId78"/>
  </p:notesMasterIdLst>
  <p:handoutMasterIdLst>
    <p:handoutMasterId r:id="rId79"/>
  </p:handoutMasterIdLst>
  <p:sldIdLst>
    <p:sldId id="265" r:id="rId5"/>
    <p:sldId id="331" r:id="rId6"/>
    <p:sldId id="371" r:id="rId7"/>
    <p:sldId id="372" r:id="rId8"/>
    <p:sldId id="373" r:id="rId9"/>
    <p:sldId id="442" r:id="rId10"/>
    <p:sldId id="443" r:id="rId11"/>
    <p:sldId id="454" r:id="rId12"/>
    <p:sldId id="374" r:id="rId13"/>
    <p:sldId id="381" r:id="rId14"/>
    <p:sldId id="377" r:id="rId15"/>
    <p:sldId id="385" r:id="rId16"/>
    <p:sldId id="384" r:id="rId17"/>
    <p:sldId id="383" r:id="rId18"/>
    <p:sldId id="382" r:id="rId19"/>
    <p:sldId id="379" r:id="rId20"/>
    <p:sldId id="386" r:id="rId21"/>
    <p:sldId id="388" r:id="rId22"/>
    <p:sldId id="421" r:id="rId23"/>
    <p:sldId id="422" r:id="rId24"/>
    <p:sldId id="474" r:id="rId25"/>
    <p:sldId id="423" r:id="rId26"/>
    <p:sldId id="466" r:id="rId27"/>
    <p:sldId id="467" r:id="rId28"/>
    <p:sldId id="468" r:id="rId29"/>
    <p:sldId id="469" r:id="rId30"/>
    <p:sldId id="473" r:id="rId31"/>
    <p:sldId id="394" r:id="rId32"/>
    <p:sldId id="395" r:id="rId33"/>
    <p:sldId id="396" r:id="rId34"/>
    <p:sldId id="397" r:id="rId35"/>
    <p:sldId id="398" r:id="rId36"/>
    <p:sldId id="400" r:id="rId37"/>
    <p:sldId id="399" r:id="rId38"/>
    <p:sldId id="401" r:id="rId39"/>
    <p:sldId id="402" r:id="rId40"/>
    <p:sldId id="403" r:id="rId41"/>
    <p:sldId id="404" r:id="rId42"/>
    <p:sldId id="465" r:id="rId43"/>
    <p:sldId id="475" r:id="rId44"/>
    <p:sldId id="464" r:id="rId45"/>
    <p:sldId id="405" r:id="rId46"/>
    <p:sldId id="406" r:id="rId47"/>
    <p:sldId id="407" r:id="rId48"/>
    <p:sldId id="438" r:id="rId49"/>
    <p:sldId id="427" r:id="rId50"/>
    <p:sldId id="428" r:id="rId51"/>
    <p:sldId id="429" r:id="rId52"/>
    <p:sldId id="430" r:id="rId53"/>
    <p:sldId id="431" r:id="rId54"/>
    <p:sldId id="432" r:id="rId55"/>
    <p:sldId id="433" r:id="rId56"/>
    <p:sldId id="471" r:id="rId57"/>
    <p:sldId id="470" r:id="rId58"/>
    <p:sldId id="435" r:id="rId59"/>
    <p:sldId id="436" r:id="rId60"/>
    <p:sldId id="472" r:id="rId61"/>
    <p:sldId id="408" r:id="rId62"/>
    <p:sldId id="424" r:id="rId63"/>
    <p:sldId id="425" r:id="rId64"/>
    <p:sldId id="463" r:id="rId65"/>
    <p:sldId id="329" r:id="rId66"/>
    <p:sldId id="452" r:id="rId67"/>
    <p:sldId id="420" r:id="rId68"/>
    <p:sldId id="455" r:id="rId69"/>
    <p:sldId id="426" r:id="rId70"/>
    <p:sldId id="456" r:id="rId71"/>
    <p:sldId id="457" r:id="rId72"/>
    <p:sldId id="458" r:id="rId73"/>
    <p:sldId id="459" r:id="rId74"/>
    <p:sldId id="460" r:id="rId75"/>
    <p:sldId id="461" r:id="rId76"/>
    <p:sldId id="462" r:id="rId77"/>
  </p:sldIdLst>
  <p:sldSz cx="9144000" cy="6858000" type="screen4x3"/>
  <p:notesSz cx="7315200" cy="9601200"/>
  <p:embeddedFontLst>
    <p:embeddedFont>
      <p:font typeface="Calibri" panose="020F0502020204030204" pitchFamily="34" charset="0"/>
      <p:regular r:id="rId80"/>
      <p:bold r:id="rId81"/>
      <p:italic r:id="rId82"/>
      <p:boldItalic r:id="rId83"/>
    </p:embeddedFont>
    <p:embeddedFont>
      <p:font typeface="Calibri Light" panose="020F0302020204030204" pitchFamily="34" charset="0"/>
      <p:regular r:id="rId84"/>
      <p:italic r:id="rId8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06B"/>
    <a:srgbClr val="262626"/>
    <a:srgbClr val="FFCC00"/>
    <a:srgbClr val="F8F8F8"/>
    <a:srgbClr val="EEECE1"/>
    <a:srgbClr val="C0504D"/>
    <a:srgbClr val="D11034"/>
    <a:srgbClr val="5F6A72"/>
    <a:srgbClr val="782C2C"/>
    <a:srgbClr val="993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99" autoAdjust="0"/>
    <p:restoredTop sz="84255" autoAdjust="0"/>
  </p:normalViewPr>
  <p:slideViewPr>
    <p:cSldViewPr>
      <p:cViewPr varScale="1">
        <p:scale>
          <a:sx n="46" d="100"/>
          <a:sy n="46" d="100"/>
        </p:scale>
        <p:origin x="1680" y="31"/>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font" Target="fonts/font5.fntdata"/><Relationship Id="rId89"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handoutMaster" Target="handoutMasters/handoutMaster1.xml"/><Relationship Id="rId87"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3.fntdata"/><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1.fntdata"/><Relationship Id="rId85" Type="http://schemas.openxmlformats.org/officeDocument/2006/relationships/font" Target="fonts/font6.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4.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font" Target="fonts/font2.fntdata"/><Relationship Id="rId86"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rtlCol="0"/>
          <a:lstStyle>
            <a:lvl1pPr algn="r">
              <a:defRPr sz="1300"/>
            </a:lvl1pPr>
          </a:lstStyle>
          <a:p>
            <a:fld id="{51A969EA-8566-418D-AC96-BC5F6E9FAB6C}" type="datetimeFigureOut">
              <a:rPr lang="en-US" smtClean="0"/>
              <a:t>4/22/2016</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rtlCol="0"/>
          <a:lstStyle>
            <a:lvl1pPr algn="r">
              <a:defRPr sz="1300"/>
            </a:lvl1pPr>
          </a:lstStyle>
          <a:p>
            <a:fld id="{33B07B4B-74D8-4C42-A719-1F93879497F8}" type="datetimeFigureOut">
              <a:rPr lang="en-US" smtClean="0"/>
              <a:t>4/22/2016</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53.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61.xml"/><Relationship Id="rId2" Type="http://schemas.openxmlformats.org/officeDocument/2006/relationships/notesMaster" Target="../notesMasters/notesMaster1.xml"/><Relationship Id="rId1" Type="http://schemas.openxmlformats.org/officeDocument/2006/relationships/tags" Target="../tags/tag31.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67.xml"/><Relationship Id="rId2" Type="http://schemas.openxmlformats.org/officeDocument/2006/relationships/notesMaster" Target="../notesMasters/notesMaster1.xml"/><Relationship Id="rId1" Type="http://schemas.openxmlformats.org/officeDocument/2006/relationships/tags" Target="../tags/tag32.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notesMaster" Target="../notesMasters/notesMaster1.xml"/><Relationship Id="rId1" Type="http://schemas.openxmlformats.org/officeDocument/2006/relationships/tags" Target="../tags/tag33.xml"/></Relationships>
</file>

<file path=ppt/notesSlides/_rels/notesSlide53.xml.rels><?xml version="1.0" encoding="UTF-8" standalone="yes"?>
<Relationships xmlns="http://schemas.openxmlformats.org/package/2006/relationships"><Relationship Id="rId3" Type="http://schemas.openxmlformats.org/officeDocument/2006/relationships/slide" Target="../slides/slide69.xml"/><Relationship Id="rId2" Type="http://schemas.openxmlformats.org/officeDocument/2006/relationships/notesMaster" Target="../notesMasters/notesMaster1.xml"/><Relationship Id="rId1" Type="http://schemas.openxmlformats.org/officeDocument/2006/relationships/tags" Target="../tags/tag34.xml"/></Relationships>
</file>

<file path=ppt/notesSlides/_rels/notesSlide54.xml.rels><?xml version="1.0" encoding="UTF-8" standalone="yes"?>
<Relationships xmlns="http://schemas.openxmlformats.org/package/2006/relationships"><Relationship Id="rId3" Type="http://schemas.openxmlformats.org/officeDocument/2006/relationships/slide" Target="../slides/slide70.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55.xml.rels><?xml version="1.0" encoding="UTF-8" standalone="yes"?>
<Relationships xmlns="http://schemas.openxmlformats.org/package/2006/relationships"><Relationship Id="rId3" Type="http://schemas.openxmlformats.org/officeDocument/2006/relationships/slide" Target="../slides/slide71.xml"/><Relationship Id="rId2" Type="http://schemas.openxmlformats.org/officeDocument/2006/relationships/notesMaster" Target="../notesMasters/notesMaster1.xml"/><Relationship Id="rId1" Type="http://schemas.openxmlformats.org/officeDocument/2006/relationships/tags" Target="../tags/tag36.xml"/></Relationships>
</file>

<file path=ppt/notesSlides/_rels/notesSlide56.xml.rels><?xml version="1.0" encoding="UTF-8" standalone="yes"?>
<Relationships xmlns="http://schemas.openxmlformats.org/package/2006/relationships"><Relationship Id="rId3" Type="http://schemas.openxmlformats.org/officeDocument/2006/relationships/slide" Target="../slides/slide72.xml"/><Relationship Id="rId2" Type="http://schemas.openxmlformats.org/officeDocument/2006/relationships/notesMaster" Target="../notesMasters/notesMaster1.xml"/><Relationship Id="rId1" Type="http://schemas.openxmlformats.org/officeDocument/2006/relationships/tags" Target="../tags/tag37.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2649149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1085950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notepad</a:t>
            </a:r>
            <a:r>
              <a:rPr lang="en-US" baseline="0" dirty="0"/>
              <a:t> is the basic content and nothing else, and word is that same content but now we add style to it like border, font-families and color.  The same content is still there looking pretty but it could easily be copied back down to </a:t>
            </a:r>
            <a:r>
              <a:rPr lang="en-US" baseline="0" dirty="0" err="1"/>
              <a:t>notepade</a:t>
            </a:r>
            <a:r>
              <a:rPr lang="en-US" baseline="0" dirty="0"/>
              <a:t> and still be “readable”.</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4159366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Three</a:t>
            </a:r>
            <a:r>
              <a:rPr lang="en-US" baseline="0" dirty="0"/>
              <a:t> most common ways of styling html, directly putting element, class can be used over and over again and ID’s should only be used once per page.  Never start a </a:t>
            </a:r>
            <a:r>
              <a:rPr lang="en-US" baseline="0" dirty="0" err="1"/>
              <a:t>classname</a:t>
            </a:r>
            <a:r>
              <a:rPr lang="en-US" baseline="0" dirty="0"/>
              <a:t> or id with a number or special character (and please don’t use uppercase letters, that’s just wrong). One more new thing to introduce here is specificity, or which </a:t>
            </a:r>
            <a:r>
              <a:rPr lang="en-US" baseline="0" dirty="0" err="1"/>
              <a:t>css</a:t>
            </a:r>
            <a:r>
              <a:rPr lang="en-US" baseline="0" dirty="0"/>
              <a:t> rule wins.  Each element is a wrester in the competition and gets a score based on their selector, or how specific it is.  Elements are worth 1, classes are worth 10 and ID’s are worth, the more heavy hitters on your side the better chance you win, or are the most specific ,  more here: https://css-tricks.com/specifics-on-css-specificity/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223387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briefly showing this slide, switch to my HTML and CSS next to each other for the last exercise. Discuss the file.</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1692447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Make</a:t>
            </a:r>
            <a:r>
              <a:rPr lang="en-US" baseline="0" dirty="0"/>
              <a:t> sure to queue the TA that will be entering the questions.  </a:t>
            </a:r>
            <a:r>
              <a:rPr lang="en-US" dirty="0"/>
              <a:t>Take each question</a:t>
            </a:r>
            <a:r>
              <a:rPr lang="en-US" baseline="0" dirty="0"/>
              <a:t> in slack</a:t>
            </a:r>
            <a:r>
              <a:rPr lang="en-US" dirty="0"/>
              <a:t> and post it to the class to explain to their peers. Other </a:t>
            </a:r>
            <a:r>
              <a:rPr lang="en-US" baseline="0" dirty="0"/>
              <a:t>TA’s listen in and offer corrections as needed.  </a:t>
            </a:r>
            <a:r>
              <a:rPr lang="en-US" dirty="0"/>
              <a:t>Then discuss quickly after.</a:t>
            </a:r>
            <a:r>
              <a:rPr lang="en-US" baseline="0" dirty="0"/>
              <a:t> Move on to another question.</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1914141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352654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We have been referencing</a:t>
            </a:r>
            <a:r>
              <a:rPr lang="en-US" baseline="0" dirty="0"/>
              <a:t> external </a:t>
            </a:r>
            <a:r>
              <a:rPr lang="en-US" baseline="0" dirty="0" err="1"/>
              <a:t>css</a:t>
            </a:r>
            <a:r>
              <a:rPr lang="en-US" baseline="0" dirty="0"/>
              <a:t> files. T</a:t>
            </a:r>
            <a:r>
              <a:rPr lang="en-US" dirty="0"/>
              <a:t>he</a:t>
            </a:r>
            <a:r>
              <a:rPr lang="en-US" baseline="0" dirty="0"/>
              <a:t> most important thing to know is where the current location is - The file you/user are viewing (usually index.htm). We have already been working with this in the command line.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21873106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But unlike</a:t>
            </a:r>
            <a:r>
              <a:rPr lang="en-US" baseline="0" dirty="0"/>
              <a:t> the terminal never have an absolute path to a </a:t>
            </a:r>
            <a:r>
              <a:rPr lang="en-US" baseline="0" dirty="0" err="1"/>
              <a:t>harddrive</a:t>
            </a:r>
            <a:r>
              <a:rPr lang="en-US" baseline="0" dirty="0"/>
              <a:t> location.  </a:t>
            </a:r>
            <a:r>
              <a:rPr lang="en-US" dirty="0"/>
              <a:t>There are some exceptions, but</a:t>
            </a:r>
            <a:r>
              <a:rPr lang="en-US" baseline="0" dirty="0"/>
              <a:t> the will always be an with an absolute “</a:t>
            </a:r>
            <a:r>
              <a:rPr lang="en-US" baseline="0" dirty="0" err="1"/>
              <a:t>url</a:t>
            </a:r>
            <a:r>
              <a:rPr lang="en-US" baseline="0" dirty="0"/>
              <a:t>”, that starts with http:// ,</a:t>
            </a:r>
            <a:r>
              <a:rPr lang="en-US" dirty="0"/>
              <a:t>but hopefully none of you will get jobs</a:t>
            </a:r>
            <a:r>
              <a:rPr lang="en-US" baseline="0" dirty="0"/>
              <a:t> building html emails.</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3204249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a:t>
            </a:r>
            <a:r>
              <a:rPr lang="en-US" dirty="0" err="1"/>
              <a:t>ctrl+shift+p</a:t>
            </a:r>
            <a:r>
              <a:rPr lang="en-US" dirty="0"/>
              <a:t>] duplicate - Lets take a look at relative paths in action. </a:t>
            </a:r>
            <a:r>
              <a:rPr lang="en-US" baseline="0" dirty="0"/>
              <a:t>(OPEN DEMO IN BROWSER, then move the </a:t>
            </a:r>
            <a:r>
              <a:rPr lang="en-US" baseline="0" dirty="0" err="1"/>
              <a:t>css</a:t>
            </a:r>
            <a:r>
              <a:rPr lang="en-US" baseline="0" dirty="0"/>
              <a:t> to a folder, update the </a:t>
            </a:r>
            <a:r>
              <a:rPr lang="en-US" baseline="0" dirty="0" err="1"/>
              <a:t>url</a:t>
            </a:r>
            <a:r>
              <a:rPr lang="en-US" baseline="0" dirty="0"/>
              <a:t> to reflect.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2556513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Extract</a:t>
            </a:r>
            <a:r>
              <a:rPr lang="en-US" baseline="0" dirty="0"/>
              <a:t> the zip to your </a:t>
            </a:r>
            <a:r>
              <a:rPr lang="en-US" baseline="0" dirty="0" err="1"/>
              <a:t>harddrive</a:t>
            </a:r>
            <a:r>
              <a:rPr lang="en-US" baseline="0" dirty="0"/>
              <a:t> and modify each of the four bio pages to display correctly. DO not move the files, just modify the paths to the </a:t>
            </a:r>
            <a:r>
              <a:rPr lang="en-US" baseline="0" dirty="0" err="1"/>
              <a:t>css</a:t>
            </a:r>
            <a:r>
              <a:rPr lang="en-US" baseline="0" dirty="0"/>
              <a:t>.  </a:t>
            </a:r>
          </a:p>
          <a:p>
            <a:r>
              <a:rPr lang="en-US" baseline="0" dirty="0"/>
              <a:t>Once the class is done demo each.</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210620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765420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636510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Everything</a:t>
            </a:r>
            <a:r>
              <a:rPr lang="en-US" baseline="0" dirty="0"/>
              <a:t> in the land of the internet is a box (even if the content is irregular shaped it is contained in a box, little boxes trying to fit together, little boxes on the hillside. Made with ticky-tacky, or html and </a:t>
            </a:r>
            <a:r>
              <a:rPr lang="en-US" baseline="0" dirty="0" err="1"/>
              <a:t>css</a:t>
            </a:r>
            <a:r>
              <a:rPr lang="en-US" baseline="0" dirty="0"/>
              <a:t>.  In the box model each element can have </a:t>
            </a:r>
            <a:r>
              <a:rPr lang="en-US" baseline="0" dirty="0" err="1"/>
              <a:t>have</a:t>
            </a:r>
            <a:r>
              <a:rPr lang="en-US" baseline="0" dirty="0"/>
              <a:t> padding, border and margin.  I like to think of it like a house.  The content is your house, the padding is your yard (its your property but its not really house, just space around your house), the border is the fence, it marks the end of our property.  The margin is like an easement, nothing can exist inside the easement until it ends.  That end could but up against another properties easement or their fence, yard or even right to their house.  If all values are zero…. </a:t>
            </a:r>
            <a:r>
              <a:rPr lang="en-US" baseline="0" dirty="0" err="1"/>
              <a:t>Appartments</a:t>
            </a:r>
            <a:r>
              <a:rPr lang="en-US" baseline="0" dirty="0"/>
              <a:t>!</a:t>
            </a:r>
            <a:br>
              <a:rPr lang="en-US" baseline="0" dirty="0"/>
            </a:br>
            <a:br>
              <a:rPr lang="en-US" baseline="0" dirty="0"/>
            </a:br>
            <a:r>
              <a:rPr lang="en-US" baseline="0" dirty="0"/>
              <a:t>Each piece of content has its own size, but the full width and height of an element can be more than the content, if there is padding or border, the actual width or height will be the content plus these values. Similar the margin adds extra size to the full footprint of the “property”.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1683480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http://guyroutledge.github.io/box-model/</a:t>
            </a:r>
          </a:p>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1512525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1407331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2843281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The</a:t>
            </a:r>
            <a:r>
              <a:rPr lang="en-US" baseline="0" dirty="0"/>
              <a:t> concept of flow controls all our little boxes, the </a:t>
            </a:r>
            <a:r>
              <a:rPr lang="en-US" baseline="0" dirty="0" err="1"/>
              <a:t>css</a:t>
            </a:r>
            <a:r>
              <a:rPr lang="en-US" baseline="0" dirty="0"/>
              <a:t> display property controls this behavior and the two most common display options are inline and block.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1640699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Cover</a:t>
            </a:r>
            <a:r>
              <a:rPr lang="en-US" baseline="0" dirty="0"/>
              <a:t> text in slide, THEN: as they said, these images are inline with their </a:t>
            </a:r>
            <a:r>
              <a:rPr lang="en-US" baseline="0" dirty="0" err="1"/>
              <a:t>sourounding</a:t>
            </a:r>
            <a:r>
              <a:rPr lang="en-US" baseline="0" dirty="0"/>
              <a:t> text, that means the baseline of the image is the same as the text, other stuff attempts to flow around and wrap.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2949079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However</a:t>
            </a:r>
            <a:r>
              <a:rPr lang="en-US" baseline="0" dirty="0"/>
              <a:t> most tags are block display by </a:t>
            </a:r>
            <a:r>
              <a:rPr lang="en-US" baseline="0" dirty="0" err="1"/>
              <a:t>defaut</a:t>
            </a:r>
            <a:r>
              <a:rPr lang="en-US" baseline="0" dirty="0"/>
              <a:t>, you can change it using the display property.  Block level items occupy their entire width available.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22801654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What would</a:t>
            </a:r>
            <a:r>
              <a:rPr lang="en-US" baseline="0" dirty="0"/>
              <a:t> happen to the inline version if the viewport (or the screen) got wider?  With float we can break the flow.</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extLst>
      <p:ext uri="{BB962C8B-B14F-4D97-AF65-F5344CB8AC3E}">
        <p14:creationId xmlns:p14="http://schemas.microsoft.com/office/powerpoint/2010/main" val="529716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By</a:t>
            </a:r>
            <a:r>
              <a:rPr lang="en-US" baseline="0" dirty="0"/>
              <a:t> applying float we </a:t>
            </a:r>
            <a:r>
              <a:rPr lang="en-US" dirty="0"/>
              <a:t>force</a:t>
            </a:r>
            <a:r>
              <a:rPr lang="en-US" baseline="0" dirty="0"/>
              <a:t> content to float upward and to the right or left.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168826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3427136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available</a:t>
            </a:r>
            <a:r>
              <a:rPr lang="en-US" baseline="0" dirty="0"/>
              <a:t> space above a floated element it will “rise” up and can cause some VERY unintended consequences.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35</a:t>
            </a:fld>
            <a:endParaRPr lang="en-US"/>
          </a:p>
        </p:txBody>
      </p:sp>
    </p:spTree>
    <p:extLst>
      <p:ext uri="{BB962C8B-B14F-4D97-AF65-F5344CB8AC3E}">
        <p14:creationId xmlns:p14="http://schemas.microsoft.com/office/powerpoint/2010/main" val="35144894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Floated elements no longer obey the flow and can</a:t>
            </a:r>
            <a:r>
              <a:rPr lang="en-US" baseline="0" dirty="0"/>
              <a:t> overflow and overlap other pieces of content.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36</a:t>
            </a:fld>
            <a:endParaRPr lang="en-US"/>
          </a:p>
        </p:txBody>
      </p:sp>
    </p:spTree>
    <p:extLst>
      <p:ext uri="{BB962C8B-B14F-4D97-AF65-F5344CB8AC3E}">
        <p14:creationId xmlns:p14="http://schemas.microsoft.com/office/powerpoint/2010/main" val="95713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using proper </a:t>
            </a:r>
            <a:r>
              <a:rPr lang="en-US" dirty="0" err="1"/>
              <a:t>clearfixing</a:t>
            </a:r>
            <a:r>
              <a:rPr lang="en-US" dirty="0"/>
              <a:t> methods we can re-establish</a:t>
            </a:r>
            <a:r>
              <a:rPr lang="en-US" baseline="0" dirty="0"/>
              <a:t> the flow when we need it and then add more floated elements below.</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2789024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websites start out</a:t>
            </a:r>
            <a:r>
              <a:rPr lang="en-US" baseline="0" dirty="0"/>
              <a:t> their lives as wireframes, and it is often our jobs as developers to be able to slice those wireframes into html chunks that we give correct flow and sizing with </a:t>
            </a:r>
            <a:r>
              <a:rPr lang="en-US" baseline="0" dirty="0" err="1"/>
              <a:t>css</a:t>
            </a:r>
            <a:r>
              <a:rPr lang="en-US" baseline="0" dirty="0"/>
              <a:t>.  Ask the class to shout out percentages on the wireframe.</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38</a:t>
            </a:fld>
            <a:endParaRPr lang="en-US"/>
          </a:p>
        </p:txBody>
      </p:sp>
    </p:spTree>
    <p:extLst>
      <p:ext uri="{BB962C8B-B14F-4D97-AF65-F5344CB8AC3E}">
        <p14:creationId xmlns:p14="http://schemas.microsoft.com/office/powerpoint/2010/main" val="18644846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simple example of the wireframe using images.</a:t>
            </a:r>
          </a:p>
        </p:txBody>
      </p:sp>
      <p:sp>
        <p:nvSpPr>
          <p:cNvPr id="4" name="Slide Number Placeholder 3"/>
          <p:cNvSpPr>
            <a:spLocks noGrp="1"/>
          </p:cNvSpPr>
          <p:nvPr>
            <p:ph type="sldNum" sz="quarter" idx="10"/>
          </p:nvPr>
        </p:nvSpPr>
        <p:spPr/>
        <p:txBody>
          <a:bodyPr/>
          <a:lstStyle/>
          <a:p>
            <a:fld id="{F4EE911A-504C-45E1-9DD1-A7318D673F80}" type="slidenum">
              <a:rPr lang="en-US" smtClean="0"/>
              <a:t>39</a:t>
            </a:fld>
            <a:endParaRPr lang="en-US"/>
          </a:p>
        </p:txBody>
      </p:sp>
    </p:spTree>
    <p:extLst>
      <p:ext uri="{BB962C8B-B14F-4D97-AF65-F5344CB8AC3E}">
        <p14:creationId xmlns:p14="http://schemas.microsoft.com/office/powerpoint/2010/main" val="28893488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err="1"/>
              <a:t>CTRL+SHIFT+p</a:t>
            </a:r>
            <a:r>
              <a:rPr lang="en-US" dirty="0"/>
              <a:t> dupe open the non-float, talk, open the style, talk, open</a:t>
            </a:r>
            <a:r>
              <a:rPr lang="en-US" baseline="0" dirty="0"/>
              <a:t> the floated one with its</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40</a:t>
            </a:fld>
            <a:endParaRPr lang="en-US"/>
          </a:p>
        </p:txBody>
      </p:sp>
    </p:spTree>
    <p:extLst>
      <p:ext uri="{BB962C8B-B14F-4D97-AF65-F5344CB8AC3E}">
        <p14:creationId xmlns:p14="http://schemas.microsoft.com/office/powerpoint/2010/main" val="20299694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instructions</a:t>
            </a:r>
          </a:p>
        </p:txBody>
      </p:sp>
      <p:sp>
        <p:nvSpPr>
          <p:cNvPr id="4" name="Slide Number Placeholder 3"/>
          <p:cNvSpPr>
            <a:spLocks noGrp="1"/>
          </p:cNvSpPr>
          <p:nvPr>
            <p:ph type="sldNum" sz="quarter" idx="10"/>
          </p:nvPr>
        </p:nvSpPr>
        <p:spPr/>
        <p:txBody>
          <a:bodyPr/>
          <a:lstStyle/>
          <a:p>
            <a:fld id="{F4EE911A-504C-45E1-9DD1-A7318D673F80}" type="slidenum">
              <a:rPr lang="en-US" smtClean="0"/>
              <a:t>43</a:t>
            </a:fld>
            <a:endParaRPr lang="en-US"/>
          </a:p>
        </p:txBody>
      </p:sp>
    </p:spTree>
    <p:extLst>
      <p:ext uri="{BB962C8B-B14F-4D97-AF65-F5344CB8AC3E}">
        <p14:creationId xmlns:p14="http://schemas.microsoft.com/office/powerpoint/2010/main" val="3277464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a:t>
            </a:r>
            <a:r>
              <a:rPr lang="en-US" baseline="0" dirty="0"/>
              <a:t> project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44</a:t>
            </a:fld>
            <a:endParaRPr lang="en-US"/>
          </a:p>
        </p:txBody>
      </p:sp>
    </p:spTree>
    <p:extLst>
      <p:ext uri="{BB962C8B-B14F-4D97-AF65-F5344CB8AC3E}">
        <p14:creationId xmlns:p14="http://schemas.microsoft.com/office/powerpoint/2010/main" val="25581140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45</a:t>
            </a:fld>
            <a:endParaRPr lang="en-US"/>
          </a:p>
        </p:txBody>
      </p:sp>
    </p:spTree>
    <p:extLst>
      <p:ext uri="{BB962C8B-B14F-4D97-AF65-F5344CB8AC3E}">
        <p14:creationId xmlns:p14="http://schemas.microsoft.com/office/powerpoint/2010/main" val="10852927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46</a:t>
            </a:fld>
            <a:endParaRPr lang="en-US"/>
          </a:p>
        </p:txBody>
      </p:sp>
    </p:spTree>
    <p:extLst>
      <p:ext uri="{BB962C8B-B14F-4D97-AF65-F5344CB8AC3E}">
        <p14:creationId xmlns:p14="http://schemas.microsoft.com/office/powerpoint/2010/main" val="1117543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1109215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Positioning</a:t>
            </a:r>
            <a:r>
              <a:rPr lang="en-US" baseline="0" dirty="0"/>
              <a:t> default is static or in its normal flow.</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47</a:t>
            </a:fld>
            <a:endParaRPr lang="en-US"/>
          </a:p>
        </p:txBody>
      </p:sp>
    </p:spTree>
    <p:extLst>
      <p:ext uri="{BB962C8B-B14F-4D97-AF65-F5344CB8AC3E}">
        <p14:creationId xmlns:p14="http://schemas.microsoft.com/office/powerpoint/2010/main" val="30601456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set the positioning</a:t>
            </a:r>
            <a:r>
              <a:rPr lang="en-US" baseline="0" dirty="0"/>
              <a:t> to relative we can offset or element from its normal positon in flow.</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25033723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Absolute</a:t>
            </a:r>
            <a:r>
              <a:rPr lang="en-US" baseline="0" dirty="0"/>
              <a:t> positions moves the element in position with its first parent that also has positioning, or if no parent existing, it positions based on the entire page.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49</a:t>
            </a:fld>
            <a:endParaRPr lang="en-US"/>
          </a:p>
        </p:txBody>
      </p:sp>
    </p:spTree>
    <p:extLst>
      <p:ext uri="{BB962C8B-B14F-4D97-AF65-F5344CB8AC3E}">
        <p14:creationId xmlns:p14="http://schemas.microsoft.com/office/powerpoint/2010/main" val="14829157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Fixed removes the element</a:t>
            </a:r>
            <a:r>
              <a:rPr lang="en-US" baseline="0" dirty="0"/>
              <a:t> from the flow and fixes it to a location on the viewport(browser window)</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50</a:t>
            </a:fld>
            <a:endParaRPr lang="en-US"/>
          </a:p>
        </p:txBody>
      </p:sp>
    </p:spTree>
    <p:extLst>
      <p:ext uri="{BB962C8B-B14F-4D97-AF65-F5344CB8AC3E}">
        <p14:creationId xmlns:p14="http://schemas.microsoft.com/office/powerpoint/2010/main" val="53119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Elements with positioning can sometimes overlap.  Any element with positioning can be given z-index, meaning its heights above others.  </a:t>
            </a:r>
          </a:p>
        </p:txBody>
      </p:sp>
      <p:sp>
        <p:nvSpPr>
          <p:cNvPr id="4" name="Slide Number Placeholder 3"/>
          <p:cNvSpPr>
            <a:spLocks noGrp="1"/>
          </p:cNvSpPr>
          <p:nvPr>
            <p:ph type="sldNum" sz="quarter" idx="10"/>
          </p:nvPr>
        </p:nvSpPr>
        <p:spPr/>
        <p:txBody>
          <a:bodyPr/>
          <a:lstStyle/>
          <a:p>
            <a:fld id="{F4EE911A-504C-45E1-9DD1-A7318D673F80}" type="slidenum">
              <a:rPr lang="en-US" smtClean="0"/>
              <a:t>51</a:t>
            </a:fld>
            <a:endParaRPr lang="en-US"/>
          </a:p>
        </p:txBody>
      </p:sp>
    </p:spTree>
    <p:extLst>
      <p:ext uri="{BB962C8B-B14F-4D97-AF65-F5344CB8AC3E}">
        <p14:creationId xmlns:p14="http://schemas.microsoft.com/office/powerpoint/2010/main" val="15529329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discussed the display property earlier</a:t>
            </a:r>
            <a:r>
              <a:rPr lang="en-US" baseline="0" dirty="0"/>
              <a:t> in relation to Block VS Inline but there is another commonly used display, of none, this removes the element completely from the page, including any space it was occupying.</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52</a:t>
            </a:fld>
            <a:endParaRPr lang="en-US"/>
          </a:p>
        </p:txBody>
      </p:sp>
    </p:spTree>
    <p:extLst>
      <p:ext uri="{BB962C8B-B14F-4D97-AF65-F5344CB8AC3E}">
        <p14:creationId xmlns:p14="http://schemas.microsoft.com/office/powerpoint/2010/main" val="16764284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Open the series, in browser, then comment and apply diff </a:t>
            </a:r>
            <a:r>
              <a:rPr lang="en-US" dirty="0" err="1"/>
              <a:t>css</a:t>
            </a:r>
            <a:r>
              <a:rPr lang="en-US" dirty="0"/>
              <a:t>, open</a:t>
            </a:r>
            <a:r>
              <a:rPr lang="en-US" baseline="0" dirty="0"/>
              <a:t> in browser and show difference then talk about that </a:t>
            </a:r>
            <a:r>
              <a:rPr lang="en-US" baseline="0" dirty="0" err="1"/>
              <a:t>css</a:t>
            </a:r>
            <a:r>
              <a:rPr lang="en-US" baseline="0" dirty="0"/>
              <a:t> file</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53</a:t>
            </a:fld>
            <a:endParaRPr lang="en-US"/>
          </a:p>
        </p:txBody>
      </p:sp>
    </p:spTree>
    <p:extLst>
      <p:ext uri="{BB962C8B-B14F-4D97-AF65-F5344CB8AC3E}">
        <p14:creationId xmlns:p14="http://schemas.microsoft.com/office/powerpoint/2010/main" val="25442243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a:t>
            </a:r>
            <a:r>
              <a:rPr lang="en-US" baseline="0" dirty="0"/>
              <a:t> instructions, review the solution when the exercise is over</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56</a:t>
            </a:fld>
            <a:endParaRPr lang="en-US"/>
          </a:p>
        </p:txBody>
      </p:sp>
    </p:spTree>
    <p:extLst>
      <p:ext uri="{BB962C8B-B14F-4D97-AF65-F5344CB8AC3E}">
        <p14:creationId xmlns:p14="http://schemas.microsoft.com/office/powerpoint/2010/main" val="18022781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57</a:t>
            </a:fld>
            <a:endParaRPr lang="en-US"/>
          </a:p>
        </p:txBody>
      </p:sp>
    </p:spTree>
    <p:extLst>
      <p:ext uri="{BB962C8B-B14F-4D97-AF65-F5344CB8AC3E}">
        <p14:creationId xmlns:p14="http://schemas.microsoft.com/office/powerpoint/2010/main" val="30847973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58</a:t>
            </a:fld>
            <a:endParaRPr lang="en-US"/>
          </a:p>
        </p:txBody>
      </p:sp>
    </p:spTree>
    <p:extLst>
      <p:ext uri="{BB962C8B-B14F-4D97-AF65-F5344CB8AC3E}">
        <p14:creationId xmlns:p14="http://schemas.microsoft.com/office/powerpoint/2010/main" val="397416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42603273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And over and over</a:t>
            </a:r>
          </a:p>
        </p:txBody>
      </p:sp>
      <p:sp>
        <p:nvSpPr>
          <p:cNvPr id="4" name="Slide Number Placeholder 3"/>
          <p:cNvSpPr>
            <a:spLocks noGrp="1"/>
          </p:cNvSpPr>
          <p:nvPr>
            <p:ph type="sldNum" sz="quarter" idx="10"/>
          </p:nvPr>
        </p:nvSpPr>
        <p:spPr/>
        <p:txBody>
          <a:bodyPr/>
          <a:lstStyle/>
          <a:p>
            <a:fld id="{F4EE911A-504C-45E1-9DD1-A7318D673F80}" type="slidenum">
              <a:rPr lang="en-US" smtClean="0"/>
              <a:t>61</a:t>
            </a:fld>
            <a:endParaRPr lang="en-US"/>
          </a:p>
        </p:txBody>
      </p:sp>
    </p:spTree>
    <p:extLst>
      <p:ext uri="{BB962C8B-B14F-4D97-AF65-F5344CB8AC3E}">
        <p14:creationId xmlns:p14="http://schemas.microsoft.com/office/powerpoint/2010/main" val="3313868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67</a:t>
            </a:fld>
            <a:endParaRPr lang="en-US"/>
          </a:p>
        </p:txBody>
      </p:sp>
    </p:spTree>
    <p:extLst>
      <p:ext uri="{BB962C8B-B14F-4D97-AF65-F5344CB8AC3E}">
        <p14:creationId xmlns:p14="http://schemas.microsoft.com/office/powerpoint/2010/main" val="41578791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68</a:t>
            </a:fld>
            <a:endParaRPr lang="en-US"/>
          </a:p>
        </p:txBody>
      </p:sp>
    </p:spTree>
    <p:extLst>
      <p:ext uri="{BB962C8B-B14F-4D97-AF65-F5344CB8AC3E}">
        <p14:creationId xmlns:p14="http://schemas.microsoft.com/office/powerpoint/2010/main" val="8297072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69</a:t>
            </a:fld>
            <a:endParaRPr lang="en-US"/>
          </a:p>
        </p:txBody>
      </p:sp>
    </p:spTree>
    <p:extLst>
      <p:ext uri="{BB962C8B-B14F-4D97-AF65-F5344CB8AC3E}">
        <p14:creationId xmlns:p14="http://schemas.microsoft.com/office/powerpoint/2010/main" val="12434905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70</a:t>
            </a:fld>
            <a:endParaRPr lang="en-US"/>
          </a:p>
        </p:txBody>
      </p:sp>
    </p:spTree>
    <p:extLst>
      <p:ext uri="{BB962C8B-B14F-4D97-AF65-F5344CB8AC3E}">
        <p14:creationId xmlns:p14="http://schemas.microsoft.com/office/powerpoint/2010/main" val="3649338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71</a:t>
            </a:fld>
            <a:endParaRPr lang="en-US"/>
          </a:p>
        </p:txBody>
      </p:sp>
    </p:spTree>
    <p:extLst>
      <p:ext uri="{BB962C8B-B14F-4D97-AF65-F5344CB8AC3E}">
        <p14:creationId xmlns:p14="http://schemas.microsoft.com/office/powerpoint/2010/main" val="5136630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72</a:t>
            </a:fld>
            <a:endParaRPr lang="en-US"/>
          </a:p>
        </p:txBody>
      </p:sp>
    </p:spTree>
    <p:extLst>
      <p:ext uri="{BB962C8B-B14F-4D97-AF65-F5344CB8AC3E}">
        <p14:creationId xmlns:p14="http://schemas.microsoft.com/office/powerpoint/2010/main" val="682381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1488004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Today</a:t>
            </a:r>
            <a:r>
              <a:rPr lang="en-US" baseline="0" dirty="0"/>
              <a:t> is going to be tough.  Its not tough conceptually, it’s tough because it is new.</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3351826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The idea is</a:t>
            </a:r>
            <a:r>
              <a:rPr lang="en-US" baseline="0" dirty="0"/>
              <a:t> to expose yourself to as much as possible, and take in as much as possible.  Then when you are working on your homework you can immerse yourself by making sure to push yourself on the homework.  Its like a CSS buffet, Fill your plate, then take it back to your table and feast!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1785424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35502086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5C9255-9F07-4181-9AD2-897FFC0A3B7E}" type="datetimeFigureOut">
              <a:rPr lang="en-US" smtClean="0"/>
              <a:t>4/22/2016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38348-225F-4A43-A9B7-C9ABE3CA2066}" type="slidenum">
              <a:rPr lang="en-US" smtClean="0"/>
              <a:t>‹#›</a:t>
            </a:fld>
            <a:endParaRPr lang="en-US"/>
          </a:p>
        </p:txBody>
      </p:sp>
    </p:spTree>
    <p:extLst>
      <p:ext uri="{BB962C8B-B14F-4D97-AF65-F5344CB8AC3E}">
        <p14:creationId xmlns:p14="http://schemas.microsoft.com/office/powerpoint/2010/main" val="2142312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035824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45406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4931175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5C9255-9F07-4181-9AD2-897FFC0A3B7E}" type="datetimeFigureOut">
              <a:rPr lang="en-US" smtClean="0"/>
              <a:t>4/22/2016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38348-225F-4A43-A9B7-C9ABE3CA2066}" type="slidenum">
              <a:rPr lang="en-US" smtClean="0"/>
              <a:t>‹#›</a:t>
            </a:fld>
            <a:endParaRPr lang="en-US"/>
          </a:p>
        </p:txBody>
      </p:sp>
    </p:spTree>
    <p:extLst>
      <p:ext uri="{BB962C8B-B14F-4D97-AF65-F5344CB8AC3E}">
        <p14:creationId xmlns:p14="http://schemas.microsoft.com/office/powerpoint/2010/main" val="371766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16891111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41121670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13585040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5C9255-9F07-4181-9AD2-897FFC0A3B7E}" type="datetimeFigureOut">
              <a:rPr lang="en-US" smtClean="0"/>
              <a:t>4/22/2016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38348-225F-4A43-A9B7-C9ABE3CA2066}" type="slidenum">
              <a:rPr lang="en-US" smtClean="0"/>
              <a:t>‹#›</a:t>
            </a:fld>
            <a:endParaRPr lang="en-US"/>
          </a:p>
        </p:txBody>
      </p:sp>
    </p:spTree>
    <p:extLst>
      <p:ext uri="{BB962C8B-B14F-4D97-AF65-F5344CB8AC3E}">
        <p14:creationId xmlns:p14="http://schemas.microsoft.com/office/powerpoint/2010/main" val="167271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5C9255-9F07-4181-9AD2-897FFC0A3B7E}" type="datetimeFigureOut">
              <a:rPr lang="en-US" smtClean="0"/>
              <a:t>4/22/2016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38348-225F-4A43-A9B7-C9ABE3CA2066}" type="slidenum">
              <a:rPr lang="en-US" smtClean="0"/>
              <a:t>‹#›</a:t>
            </a:fld>
            <a:endParaRPr lang="en-US"/>
          </a:p>
        </p:txBody>
      </p:sp>
    </p:spTree>
    <p:extLst>
      <p:ext uri="{BB962C8B-B14F-4D97-AF65-F5344CB8AC3E}">
        <p14:creationId xmlns:p14="http://schemas.microsoft.com/office/powerpoint/2010/main" val="174617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6F2DAE4-C87D-464C-8529-C68309DD1CFC}" type="datetimeFigureOut">
              <a:rPr lang="en-US" smtClean="0"/>
              <a:t>4/22/2016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93EFAE-FD48-41B9-84A3-494A8D6694C5}" type="slidenum">
              <a:rPr lang="en-US" smtClean="0"/>
              <a:t>‹#›</a:t>
            </a:fld>
            <a:endParaRPr lang="en-US"/>
          </a:p>
        </p:txBody>
      </p:sp>
    </p:spTree>
    <p:extLst>
      <p:ext uri="{BB962C8B-B14F-4D97-AF65-F5344CB8AC3E}">
        <p14:creationId xmlns:p14="http://schemas.microsoft.com/office/powerpoint/2010/main" val="3866378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F2DAE4-C87D-464C-8529-C68309DD1CFC}" type="datetimeFigureOut">
              <a:rPr lang="en-US" smtClean="0"/>
              <a:t>4/22/2016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93EFAE-FD48-41B9-84A3-494A8D6694C5}" type="slidenum">
              <a:rPr lang="en-US" smtClean="0"/>
              <a:t>‹#›</a:t>
            </a:fld>
            <a:endParaRPr lang="en-US"/>
          </a:p>
        </p:txBody>
      </p:sp>
    </p:spTree>
    <p:extLst>
      <p:ext uri="{BB962C8B-B14F-4D97-AF65-F5344CB8AC3E}">
        <p14:creationId xmlns:p14="http://schemas.microsoft.com/office/powerpoint/2010/main" val="38407449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3.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theme" Target="../theme/theme4.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F2DAE4-C87D-464C-8529-C68309DD1CFC}" type="datetimeFigureOut">
              <a:rPr lang="en-US" smtClean="0"/>
              <a:t>4/22/2016</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72" r:id="rId4"/>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4/22/2016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4/22/2016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896336753"/>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7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4/22/2016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4991207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the-Coding-Boot-Camp-at-UT-Austin/04-16-Class-Content" TargetMode="External"/><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7.xml"/><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the-Coding-Boot-Camp-at-UT-Austin/04-16-Class-Content" TargetMode="External"/><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hyperlink" Target="https://css-tricks.com/all-about-floats/" TargetMode="External"/><Relationship Id="rId2" Type="http://schemas.openxmlformats.org/officeDocument/2006/relationships/image" Target="../media/image33.png"/><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7.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learn.shayhowe.com/html-css/positioning-content/" TargetMode="Externa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Heroes of CSS</a:t>
            </a:r>
          </a:p>
        </p:txBody>
      </p:sp>
      <p:sp>
        <p:nvSpPr>
          <p:cNvPr id="3" name="Text Placeholder 2"/>
          <p:cNvSpPr>
            <a:spLocks noGrp="1"/>
          </p:cNvSpPr>
          <p:nvPr>
            <p:ph type="body" sz="quarter" idx="11"/>
          </p:nvPr>
        </p:nvSpPr>
        <p:spPr/>
        <p:txBody>
          <a:bodyPr/>
          <a:lstStyle/>
          <a:p>
            <a:r>
              <a:rPr lang="en-US" dirty="0"/>
              <a:t>April 2, 2016</a:t>
            </a:r>
          </a:p>
        </p:txBody>
      </p:sp>
      <p:sp>
        <p:nvSpPr>
          <p:cNvPr id="4" name="Text Placeholder 3"/>
          <p:cNvSpPr>
            <a:spLocks noGrp="1"/>
          </p:cNvSpPr>
          <p:nvPr>
            <p:ph type="body" sz="quarter" idx="10"/>
          </p:nvPr>
        </p:nvSpPr>
        <p:spPr/>
        <p:txBody>
          <a:bodyPr/>
          <a:lstStyle/>
          <a:p>
            <a:r>
              <a:rPr lang="en-US" dirty="0"/>
              <a:t>Day 3</a:t>
            </a:r>
          </a:p>
        </p:txBody>
      </p:sp>
    </p:spTree>
    <p:extLst>
      <p:ext uri="{BB962C8B-B14F-4D97-AF65-F5344CB8AC3E}">
        <p14:creationId xmlns:p14="http://schemas.microsoft.com/office/powerpoint/2010/main" val="425549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Critical Question</a:t>
            </a:r>
          </a:p>
        </p:txBody>
      </p:sp>
      <p:sp>
        <p:nvSpPr>
          <p:cNvPr id="3" name="Title 1"/>
          <p:cNvSpPr txBox="1">
            <a:spLocks/>
          </p:cNvSpPr>
          <p:nvPr/>
        </p:nvSpPr>
        <p:spPr>
          <a:xfrm>
            <a:off x="1438276" y="2819400"/>
            <a:ext cx="6457950" cy="1098174"/>
          </a:xfrm>
          <a:prstGeom prst="rect">
            <a:avLst/>
          </a:prstGeom>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What is “CSS”?</a:t>
            </a:r>
          </a:p>
        </p:txBody>
      </p:sp>
    </p:spTree>
    <p:extLst>
      <p:ext uri="{BB962C8B-B14F-4D97-AF65-F5344CB8AC3E}">
        <p14:creationId xmlns:p14="http://schemas.microsoft.com/office/powerpoint/2010/main" val="10859859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 CSS Definitions </a:t>
            </a:r>
            <a:r>
              <a:rPr lang="en-US" sz="1000" dirty="0"/>
              <a:t>(*yawn* unimportant)</a:t>
            </a:r>
            <a:endParaRPr lang="en-US" dirty="0"/>
          </a:p>
        </p:txBody>
      </p:sp>
      <p:sp>
        <p:nvSpPr>
          <p:cNvPr id="7" name="Content Placeholder 2"/>
          <p:cNvSpPr txBox="1">
            <a:spLocks/>
          </p:cNvSpPr>
          <p:nvPr/>
        </p:nvSpPr>
        <p:spPr>
          <a:xfrm>
            <a:off x="457200" y="1143000"/>
            <a:ext cx="8153400" cy="465963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a:latin typeface="Arial" panose="020B0604020202020204" pitchFamily="34" charset="0"/>
                <a:cs typeface="Arial" panose="020B0604020202020204" pitchFamily="34" charset="0"/>
              </a:rPr>
              <a:t>HTML:</a:t>
            </a:r>
            <a:r>
              <a:rPr lang="en-US" sz="2200">
                <a:latin typeface="Arial" panose="020B0604020202020204" pitchFamily="34" charset="0"/>
                <a:cs typeface="Arial" panose="020B0604020202020204" pitchFamily="34" charset="0"/>
              </a:rPr>
              <a:t> Hypertext Markup Language – (Content)</a:t>
            </a:r>
          </a:p>
          <a:p>
            <a:endParaRPr lang="en-US" sz="2200">
              <a:latin typeface="Arial" panose="020B0604020202020204" pitchFamily="34" charset="0"/>
              <a:cs typeface="Arial" panose="020B0604020202020204" pitchFamily="34" charset="0"/>
            </a:endParaRPr>
          </a:p>
          <a:p>
            <a:r>
              <a:rPr lang="en-US" sz="2200" b="1">
                <a:latin typeface="Arial" panose="020B0604020202020204" pitchFamily="34" charset="0"/>
                <a:cs typeface="Arial" panose="020B0604020202020204" pitchFamily="34" charset="0"/>
              </a:rPr>
              <a:t>CSS: </a:t>
            </a:r>
            <a:r>
              <a:rPr lang="en-US" sz="2200">
                <a:latin typeface="Arial" panose="020B0604020202020204" pitchFamily="34" charset="0"/>
                <a:cs typeface="Arial" panose="020B0604020202020204" pitchFamily="34" charset="0"/>
              </a:rPr>
              <a:t>Cascading Style Sheets – (Appearance)</a:t>
            </a:r>
          </a:p>
          <a:p>
            <a:endParaRPr lang="en-US" sz="2200" b="1">
              <a:latin typeface="Arial" panose="020B0604020202020204" pitchFamily="34" charset="0"/>
              <a:cs typeface="Arial" panose="020B0604020202020204" pitchFamily="34" charset="0"/>
            </a:endParaRPr>
          </a:p>
          <a:p>
            <a:r>
              <a:rPr lang="en-US" sz="2200" b="1">
                <a:latin typeface="Arial" panose="020B0604020202020204" pitchFamily="34" charset="0"/>
                <a:cs typeface="Arial" panose="020B0604020202020204" pitchFamily="34" charset="0"/>
              </a:rPr>
              <a:t>HTML/CSS are the “languages of the web”. </a:t>
            </a:r>
            <a:r>
              <a:rPr lang="en-US" sz="2200">
                <a:latin typeface="Arial" panose="020B0604020202020204" pitchFamily="34" charset="0"/>
                <a:cs typeface="Arial" panose="020B0604020202020204" pitchFamily="34" charset="0"/>
              </a:rPr>
              <a:t>Together they define both the content and the aesthetics of a webpage – handling everything from the layouts, colors, fonts, and content placement.  </a:t>
            </a:r>
            <a:r>
              <a:rPr lang="en-US" sz="1400">
                <a:latin typeface="Arial" panose="020B0604020202020204" pitchFamily="34" charset="0"/>
                <a:cs typeface="Arial" panose="020B0604020202020204" pitchFamily="34" charset="0"/>
              </a:rPr>
              <a:t>(Javascript is the third – handling logic, animation, etc.)</a:t>
            </a:r>
            <a:endParaRPr lang="en-US" sz="1400" dirty="0">
              <a:latin typeface="Arial" panose="020B0604020202020204" pitchFamily="34" charset="0"/>
              <a:cs typeface="Arial" panose="020B0604020202020204" pitchFamily="34" charset="0"/>
            </a:endParaRP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9286" y="4631588"/>
            <a:ext cx="1873914" cy="1494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648200"/>
            <a:ext cx="2971799" cy="1492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15805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 CSS Analogy</a:t>
            </a:r>
          </a:p>
        </p:txBody>
      </p:sp>
      <p:sp>
        <p:nvSpPr>
          <p:cNvPr id="6" name="Content Placeholder 2"/>
          <p:cNvSpPr txBox="1">
            <a:spLocks/>
          </p:cNvSpPr>
          <p:nvPr/>
        </p:nvSpPr>
        <p:spPr>
          <a:xfrm>
            <a:off x="457200" y="990600"/>
            <a:ext cx="4100945" cy="4525963"/>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b="1" u="sng">
                <a:latin typeface="Arial" panose="020B0604020202020204" pitchFamily="34" charset="0"/>
                <a:cs typeface="Arial" panose="020B0604020202020204" pitchFamily="34" charset="0"/>
              </a:rPr>
              <a:t>HTML Alone</a:t>
            </a:r>
            <a:endParaRPr lang="en-US" b="1">
              <a:latin typeface="Arial" panose="020B0604020202020204" pitchFamily="34" charset="0"/>
              <a:cs typeface="Arial" panose="020B0604020202020204" pitchFamily="34" charset="0"/>
            </a:endParaRPr>
          </a:p>
          <a:p>
            <a:pPr algn="ctr"/>
            <a:r>
              <a:rPr lang="en-US">
                <a:latin typeface="Arial" panose="020B0604020202020204" pitchFamily="34" charset="0"/>
                <a:cs typeface="Arial" panose="020B0604020202020204" pitchFamily="34" charset="0"/>
              </a:rPr>
              <a:t>Like writing papers in “Notepad”. </a:t>
            </a:r>
          </a:p>
          <a:p>
            <a:pPr algn="ctr"/>
            <a:endParaRPr lang="en-US">
              <a:latin typeface="Arial" panose="020B0604020202020204" pitchFamily="34" charset="0"/>
              <a:cs typeface="Arial" panose="020B0604020202020204" pitchFamily="34" charset="0"/>
            </a:endParaRPr>
          </a:p>
          <a:p>
            <a:pPr algn="ctr"/>
            <a:r>
              <a:rPr lang="en-US">
                <a:latin typeface="Arial" panose="020B0604020202020204" pitchFamily="34" charset="0"/>
                <a:cs typeface="Arial" panose="020B0604020202020204" pitchFamily="34" charset="0"/>
              </a:rPr>
              <a:t>Can only write unformatted text. </a:t>
            </a:r>
            <a:endParaRPr lang="en-US" dirty="0">
              <a:latin typeface="Arial" panose="020B0604020202020204" pitchFamily="34" charset="0"/>
              <a:cs typeface="Arial" panose="020B0604020202020204" pitchFamily="34" charset="0"/>
            </a:endParaRPr>
          </a:p>
        </p:txBody>
      </p:sp>
      <p:sp>
        <p:nvSpPr>
          <p:cNvPr id="10" name="Content Placeholder 2"/>
          <p:cNvSpPr txBox="1">
            <a:spLocks/>
          </p:cNvSpPr>
          <p:nvPr/>
        </p:nvSpPr>
        <p:spPr>
          <a:xfrm>
            <a:off x="4743202" y="990600"/>
            <a:ext cx="4100945"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400" b="1" u="sng" dirty="0">
                <a:latin typeface="Arial" panose="020B0604020202020204" pitchFamily="34" charset="0"/>
                <a:cs typeface="Arial" panose="020B0604020202020204" pitchFamily="34" charset="0"/>
              </a:rPr>
              <a:t>HTML / CSS</a:t>
            </a:r>
          </a:p>
          <a:p>
            <a:pPr algn="ctr"/>
            <a:r>
              <a:rPr lang="en-US" sz="2400" dirty="0">
                <a:latin typeface="Arial" panose="020B0604020202020204" pitchFamily="34" charset="0"/>
                <a:cs typeface="Arial" panose="020B0604020202020204" pitchFamily="34" charset="0"/>
              </a:rPr>
              <a:t>Like writing papers in Microsoft Word.</a:t>
            </a:r>
          </a:p>
          <a:p>
            <a:pPr algn="ctr"/>
            <a:endParaRPr lang="en-US" sz="2400" b="1" u="sng"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Can format text, page settings, alignment, etc. based on “highlighting” and menu options.   </a:t>
            </a:r>
            <a:r>
              <a:rPr lang="en-US" sz="2400" b="1" u="sng" dirty="0">
                <a:latin typeface="Arial" panose="020B0604020202020204" pitchFamily="34" charset="0"/>
                <a:cs typeface="Arial" panose="020B0604020202020204" pitchFamily="34" charset="0"/>
              </a:rPr>
              <a:t> </a:t>
            </a:r>
          </a:p>
        </p:txBody>
      </p:sp>
      <p:pic>
        <p:nvPicPr>
          <p:cNvPr id="11" name="Picture 2" descr="File:Notep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828" y="4449763"/>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icrosoft Word 2013 logo.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4877" y="4602163"/>
            <a:ext cx="1475765" cy="1448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0898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HTML Page - Result</a:t>
            </a:r>
          </a:p>
        </p:txBody>
      </p:sp>
      <p:pic>
        <p:nvPicPr>
          <p:cNvPr id="4" name="Picture 3"/>
          <p:cNvPicPr>
            <a:picLocks noChangeAspect="1"/>
          </p:cNvPicPr>
          <p:nvPr/>
        </p:nvPicPr>
        <p:blipFill>
          <a:blip r:embed="rId2"/>
          <a:stretch>
            <a:fillRect/>
          </a:stretch>
        </p:blipFill>
        <p:spPr>
          <a:xfrm>
            <a:off x="909637" y="838200"/>
            <a:ext cx="7324725" cy="5391150"/>
          </a:xfrm>
          <a:prstGeom prst="rect">
            <a:avLst/>
          </a:prstGeom>
          <a:ln>
            <a:solidFill>
              <a:schemeClr val="accent1"/>
            </a:solidFill>
          </a:ln>
        </p:spPr>
      </p:pic>
    </p:spTree>
    <p:extLst>
      <p:ext uri="{BB962C8B-B14F-4D97-AF65-F5344CB8AC3E}">
        <p14:creationId xmlns:p14="http://schemas.microsoft.com/office/powerpoint/2010/main" val="2033930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 CSS - Result</a:t>
            </a:r>
          </a:p>
        </p:txBody>
      </p:sp>
      <p:pic>
        <p:nvPicPr>
          <p:cNvPr id="3" name="Picture 2"/>
          <p:cNvPicPr>
            <a:picLocks noChangeAspect="1"/>
          </p:cNvPicPr>
          <p:nvPr/>
        </p:nvPicPr>
        <p:blipFill>
          <a:blip r:embed="rId2"/>
          <a:stretch>
            <a:fillRect/>
          </a:stretch>
        </p:blipFill>
        <p:spPr>
          <a:xfrm>
            <a:off x="1447800" y="762000"/>
            <a:ext cx="6781800" cy="5581014"/>
          </a:xfrm>
          <a:prstGeom prst="rect">
            <a:avLst/>
          </a:prstGeom>
          <a:ln>
            <a:solidFill>
              <a:schemeClr val="accent1"/>
            </a:solidFill>
          </a:ln>
        </p:spPr>
      </p:pic>
    </p:spTree>
    <p:extLst>
      <p:ext uri="{BB962C8B-B14F-4D97-AF65-F5344CB8AC3E}">
        <p14:creationId xmlns:p14="http://schemas.microsoft.com/office/powerpoint/2010/main" val="433570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Critical Question</a:t>
            </a:r>
          </a:p>
        </p:txBody>
      </p:sp>
      <p:sp>
        <p:nvSpPr>
          <p:cNvPr id="3" name="Title 1"/>
          <p:cNvSpPr txBox="1">
            <a:spLocks/>
          </p:cNvSpPr>
          <p:nvPr/>
        </p:nvSpPr>
        <p:spPr>
          <a:xfrm>
            <a:off x="457200" y="1752600"/>
            <a:ext cx="8382000" cy="3797120"/>
          </a:xfrm>
          <a:prstGeom prst="rect">
            <a:avLst/>
          </a:prstGeom>
        </p:spPr>
        <p:txBody>
          <a:bodyPr vert="horz" lIns="91440" tIns="45720" rIns="91440" bIns="45720" rtlCol="0" anchor="ctr">
            <a:normAutofit fontScale="625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 do we style HTML…</a:t>
            </a:r>
          </a:p>
          <a:p>
            <a:endParaRPr lang="en-US" sz="6000" b="1" i="1" dirty="0">
              <a:latin typeface="Arial" panose="020B0604020202020204" pitchFamily="34" charset="0"/>
              <a:ea typeface="Roboto" panose="02000000000000000000" pitchFamily="2" charset="0"/>
              <a:cs typeface="Arial" panose="020B0604020202020204" pitchFamily="34" charset="0"/>
            </a:endParaRPr>
          </a:p>
          <a:p>
            <a:r>
              <a:rPr lang="en-US" sz="6000" i="1" dirty="0">
                <a:latin typeface="Arial" panose="020B0604020202020204" pitchFamily="34" charset="0"/>
                <a:ea typeface="Roboto" panose="02000000000000000000" pitchFamily="2" charset="0"/>
                <a:cs typeface="Arial" panose="020B0604020202020204" pitchFamily="34" charset="0"/>
              </a:rPr>
              <a:t>Elements? – just html tags - 1</a:t>
            </a:r>
          </a:p>
          <a:p>
            <a:endParaRPr lang="en-US" sz="6000" i="1" dirty="0">
              <a:latin typeface="Arial" panose="020B0604020202020204" pitchFamily="34" charset="0"/>
              <a:ea typeface="Roboto" panose="02000000000000000000" pitchFamily="2" charset="0"/>
              <a:cs typeface="Arial" panose="020B0604020202020204" pitchFamily="34" charset="0"/>
            </a:endParaRPr>
          </a:p>
          <a:p>
            <a:r>
              <a:rPr lang="en-US" sz="6000" i="1" dirty="0">
                <a:latin typeface="Arial" panose="020B0604020202020204" pitchFamily="34" charset="0"/>
                <a:ea typeface="Roboto" panose="02000000000000000000" pitchFamily="2" charset="0"/>
                <a:cs typeface="Arial" panose="020B0604020202020204" pitchFamily="34" charset="0"/>
              </a:rPr>
              <a:t>Classes? - .</a:t>
            </a:r>
            <a:r>
              <a:rPr lang="en-US" sz="6000" i="1" dirty="0" err="1">
                <a:latin typeface="Arial" panose="020B0604020202020204" pitchFamily="34" charset="0"/>
                <a:ea typeface="Roboto" panose="02000000000000000000" pitchFamily="2" charset="0"/>
                <a:cs typeface="Arial" panose="020B0604020202020204" pitchFamily="34" charset="0"/>
              </a:rPr>
              <a:t>className</a:t>
            </a:r>
            <a:r>
              <a:rPr lang="en-US" sz="6000" i="1" dirty="0">
                <a:latin typeface="Arial" panose="020B0604020202020204" pitchFamily="34" charset="0"/>
                <a:ea typeface="Roboto" panose="02000000000000000000" pitchFamily="2" charset="0"/>
                <a:cs typeface="Arial" panose="020B0604020202020204" pitchFamily="34" charset="0"/>
              </a:rPr>
              <a:t>, reusable - 10</a:t>
            </a:r>
          </a:p>
          <a:p>
            <a:endParaRPr lang="en-US" sz="6000" i="1" dirty="0">
              <a:latin typeface="Arial" panose="020B0604020202020204" pitchFamily="34" charset="0"/>
              <a:ea typeface="Roboto" panose="02000000000000000000" pitchFamily="2" charset="0"/>
              <a:cs typeface="Arial" panose="020B0604020202020204" pitchFamily="34" charset="0"/>
            </a:endParaRPr>
          </a:p>
          <a:p>
            <a:r>
              <a:rPr lang="en-US" sz="6000" i="1" dirty="0">
                <a:latin typeface="Arial" panose="020B0604020202020204" pitchFamily="34" charset="0"/>
                <a:ea typeface="Roboto" panose="02000000000000000000" pitchFamily="2" charset="0"/>
                <a:cs typeface="Arial" panose="020B0604020202020204" pitchFamily="34" charset="0"/>
              </a:rPr>
              <a:t>IDs? – #</a:t>
            </a:r>
            <a:r>
              <a:rPr lang="en-US" sz="6000" i="1" dirty="0" err="1">
                <a:latin typeface="Arial" panose="020B0604020202020204" pitchFamily="34" charset="0"/>
                <a:ea typeface="Roboto" panose="02000000000000000000" pitchFamily="2" charset="0"/>
                <a:cs typeface="Arial" panose="020B0604020202020204" pitchFamily="34" charset="0"/>
              </a:rPr>
              <a:t>idName</a:t>
            </a:r>
            <a:r>
              <a:rPr lang="en-US" sz="6000" i="1" dirty="0">
                <a:latin typeface="Arial" panose="020B0604020202020204" pitchFamily="34" charset="0"/>
                <a:ea typeface="Roboto" panose="02000000000000000000" pitchFamily="2" charset="0"/>
                <a:cs typeface="Arial" panose="020B0604020202020204" pitchFamily="34" charset="0"/>
              </a:rPr>
              <a:t>, use once - 100</a:t>
            </a:r>
          </a:p>
        </p:txBody>
      </p:sp>
    </p:spTree>
    <p:extLst>
      <p:ext uri="{BB962C8B-B14F-4D97-AF65-F5344CB8AC3E}">
        <p14:creationId xmlns:p14="http://schemas.microsoft.com/office/powerpoint/2010/main" val="31488060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Syntax</a:t>
            </a:r>
          </a:p>
        </p:txBody>
      </p:sp>
      <p:sp>
        <p:nvSpPr>
          <p:cNvPr id="3" name="Content Placeholder 2"/>
          <p:cNvSpPr txBox="1">
            <a:spLocks/>
          </p:cNvSpPr>
          <p:nvPr/>
        </p:nvSpPr>
        <p:spPr>
          <a:xfrm>
            <a:off x="457200" y="828115"/>
            <a:ext cx="8153400" cy="335280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CSS works by hooking onto </a:t>
            </a:r>
            <a:r>
              <a:rPr lang="en-US" sz="2000" b="1" dirty="0">
                <a:latin typeface="Arial" panose="020B0604020202020204" pitchFamily="34" charset="0"/>
                <a:cs typeface="Arial" panose="020B0604020202020204" pitchFamily="34" charset="0"/>
              </a:rPr>
              <a:t>selectors</a:t>
            </a:r>
            <a:r>
              <a:rPr lang="en-US" sz="2000" dirty="0">
                <a:latin typeface="Arial" panose="020B0604020202020204" pitchFamily="34" charset="0"/>
                <a:cs typeface="Arial" panose="020B0604020202020204" pitchFamily="34" charset="0"/>
              </a:rPr>
              <a:t> added into HTML using “</a:t>
            </a:r>
            <a:r>
              <a:rPr lang="en-US" sz="2000" b="1" dirty="0">
                <a:latin typeface="Arial" panose="020B0604020202020204" pitchFamily="34" charset="0"/>
                <a:cs typeface="Arial" panose="020B0604020202020204" pitchFamily="34" charset="0"/>
              </a:rPr>
              <a:t>classes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identifiers</a:t>
            </a:r>
            <a:r>
              <a:rPr lang="en-US" sz="2000" dirty="0">
                <a:latin typeface="Arial" panose="020B0604020202020204" pitchFamily="34" charset="0"/>
                <a:cs typeface="Arial" panose="020B0604020202020204" pitchFamily="34" charset="0"/>
              </a:rPr>
              <a:t>”.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Classes use </a:t>
            </a:r>
            <a:r>
              <a:rPr lang="en-US" sz="2000" b="1" dirty="0">
                <a:latin typeface="Arial" panose="020B0604020202020204" pitchFamily="34" charset="0"/>
                <a:cs typeface="Arial" panose="020B0604020202020204" pitchFamily="34" charset="0"/>
              </a:rPr>
              <a:t>.</a:t>
            </a:r>
            <a:r>
              <a:rPr lang="en-US" sz="2000" b="1" dirty="0" err="1">
                <a:latin typeface="Arial" panose="020B0604020202020204" pitchFamily="34" charset="0"/>
                <a:cs typeface="Arial" panose="020B0604020202020204" pitchFamily="34" charset="0"/>
              </a:rPr>
              <a:t>classname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IDs </a:t>
            </a:r>
            <a:r>
              <a:rPr lang="en-US" sz="2000" b="1" dirty="0">
                <a:latin typeface="Arial" panose="020B0604020202020204" pitchFamily="34" charset="0"/>
                <a:cs typeface="Arial" panose="020B0604020202020204" pitchFamily="34" charset="0"/>
              </a:rPr>
              <a:t>#</a:t>
            </a:r>
            <a:r>
              <a:rPr lang="en-US" sz="2000" b="1" dirty="0" err="1">
                <a:latin typeface="Arial" panose="020B0604020202020204" pitchFamily="34" charset="0"/>
                <a:cs typeface="Arial" panose="020B0604020202020204" pitchFamily="34" charset="0"/>
              </a:rPr>
              <a:t>Idname</a:t>
            </a:r>
            <a:r>
              <a:rPr lang="en-US" sz="2000" dirty="0">
                <a:latin typeface="Arial" panose="020B0604020202020204" pitchFamily="34" charset="0"/>
                <a:cs typeface="Arial" panose="020B0604020202020204" pitchFamily="34" charset="0"/>
              </a:rPr>
              <a:t>, and elements their name</a:t>
            </a:r>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Once hooked, we apply </a:t>
            </a:r>
            <a:r>
              <a:rPr lang="en-US" sz="2000" b="1" dirty="0">
                <a:latin typeface="Arial" panose="020B0604020202020204" pitchFamily="34" charset="0"/>
                <a:cs typeface="Arial" panose="020B0604020202020204" pitchFamily="34" charset="0"/>
              </a:rPr>
              <a:t>styles </a:t>
            </a:r>
            <a:r>
              <a:rPr lang="en-US" sz="2000" dirty="0">
                <a:latin typeface="Arial" panose="020B0604020202020204" pitchFamily="34" charset="0"/>
                <a:cs typeface="Arial" panose="020B0604020202020204" pitchFamily="34" charset="0"/>
              </a:rPr>
              <a:t>to those HTML elements using </a:t>
            </a:r>
            <a:r>
              <a:rPr lang="en-US" sz="2000" dirty="0" err="1">
                <a:latin typeface="Arial" panose="020B0604020202020204" pitchFamily="34" charset="0"/>
                <a:cs typeface="Arial" panose="020B0604020202020204" pitchFamily="34" charset="0"/>
              </a:rPr>
              <a:t>css</a:t>
            </a:r>
            <a:r>
              <a:rPr lang="en-US" sz="2000" dirty="0">
                <a:latin typeface="Arial" panose="020B0604020202020204" pitchFamily="34" charset="0"/>
                <a:cs typeface="Arial" panose="020B0604020202020204" pitchFamily="34" charset="0"/>
              </a:rPr>
              <a:t> .</a:t>
            </a:r>
          </a:p>
          <a:p>
            <a:endParaRPr lang="en-US" sz="2000"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2000" b="1"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2000" b="1"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4" name="Picture 2" descr="http://en.support.files.wordpress.com/2011/09/css-selectors-lr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282" y="3200400"/>
            <a:ext cx="8409694" cy="2883325"/>
          </a:xfrm>
          <a:prstGeom prst="rect">
            <a:avLst/>
          </a:prstGeom>
          <a:noFill/>
          <a:ln>
            <a:solidFill>
              <a:schemeClr val="accent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5843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Lingering Questions</a:t>
            </a:r>
          </a:p>
        </p:txBody>
      </p:sp>
      <p:sp>
        <p:nvSpPr>
          <p:cNvPr id="3" name="Title 1"/>
          <p:cNvSpPr txBox="1">
            <a:spLocks/>
          </p:cNvSpPr>
          <p:nvPr/>
        </p:nvSpPr>
        <p:spPr>
          <a:xfrm>
            <a:off x="1438276" y="2819400"/>
            <a:ext cx="6457950" cy="1098174"/>
          </a:xfrm>
          <a:prstGeom prst="rect">
            <a:avLst/>
          </a:prstGeom>
        </p:spPr>
        <p:txBody>
          <a:bodyPr vert="horz" lIns="91440" tIns="45720" rIns="91440" bIns="45720" rtlCol="0" anchor="ctr">
            <a:normAutofit fontScale="925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Questions so far?</a:t>
            </a:r>
          </a:p>
        </p:txBody>
      </p:sp>
    </p:spTree>
    <p:extLst>
      <p:ext uri="{BB962C8B-B14F-4D97-AF65-F5344CB8AC3E}">
        <p14:creationId xmlns:p14="http://schemas.microsoft.com/office/powerpoint/2010/main" val="35729088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File Paths</a:t>
            </a:r>
          </a:p>
        </p:txBody>
      </p:sp>
    </p:spTree>
    <p:extLst>
      <p:ext uri="{BB962C8B-B14F-4D97-AF65-F5344CB8AC3E}">
        <p14:creationId xmlns:p14="http://schemas.microsoft.com/office/powerpoint/2010/main" val="1394842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File Paths</a:t>
            </a:r>
          </a:p>
        </p:txBody>
      </p:sp>
      <p:pic>
        <p:nvPicPr>
          <p:cNvPr id="4" name="Picture 3"/>
          <p:cNvPicPr>
            <a:picLocks noChangeAspect="1"/>
          </p:cNvPicPr>
          <p:nvPr/>
        </p:nvPicPr>
        <p:blipFill>
          <a:blip r:embed="rId3"/>
          <a:stretch>
            <a:fillRect/>
          </a:stretch>
        </p:blipFill>
        <p:spPr>
          <a:xfrm>
            <a:off x="15240" y="838200"/>
            <a:ext cx="9128760" cy="4483595"/>
          </a:xfrm>
          <a:prstGeom prst="rect">
            <a:avLst/>
          </a:prstGeom>
        </p:spPr>
      </p:pic>
      <p:sp>
        <p:nvSpPr>
          <p:cNvPr id="5" name="Content Placeholder 2"/>
          <p:cNvSpPr txBox="1">
            <a:spLocks/>
          </p:cNvSpPr>
          <p:nvPr/>
        </p:nvSpPr>
        <p:spPr>
          <a:xfrm>
            <a:off x="457200" y="5522538"/>
            <a:ext cx="8153400" cy="725862"/>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b="1" dirty="0">
                <a:latin typeface="Arial" panose="020B0604020202020204" pitchFamily="34" charset="0"/>
                <a:cs typeface="Arial" panose="020B0604020202020204" pitchFamily="34" charset="0"/>
              </a:rPr>
              <a:t>Relative file paths </a:t>
            </a:r>
            <a:r>
              <a:rPr lang="en-US" sz="2000" dirty="0">
                <a:latin typeface="Arial" panose="020B0604020202020204" pitchFamily="34" charset="0"/>
                <a:cs typeface="Arial" panose="020B0604020202020204" pitchFamily="34" charset="0"/>
              </a:rPr>
              <a:t>allow us to access other files (like CSS or image files) relative to the file we are looking at. </a:t>
            </a:r>
          </a:p>
        </p:txBody>
      </p:sp>
    </p:spTree>
    <p:extLst>
      <p:ext uri="{BB962C8B-B14F-4D97-AF65-F5344CB8AC3E}">
        <p14:creationId xmlns:p14="http://schemas.microsoft.com/office/powerpoint/2010/main" val="3534819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 Work</a:t>
            </a:r>
          </a:p>
        </p:txBody>
      </p:sp>
    </p:spTree>
    <p:extLst>
      <p:ext uri="{BB962C8B-B14F-4D97-AF65-F5344CB8AC3E}">
        <p14:creationId xmlns:p14="http://schemas.microsoft.com/office/powerpoint/2010/main" val="9995532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Absolutely No Absolute Paths</a:t>
            </a:r>
          </a:p>
        </p:txBody>
      </p:sp>
      <p:pic>
        <p:nvPicPr>
          <p:cNvPr id="6" name="Picture 5"/>
          <p:cNvPicPr>
            <a:picLocks noChangeAspect="1"/>
          </p:cNvPicPr>
          <p:nvPr/>
        </p:nvPicPr>
        <p:blipFill>
          <a:blip r:embed="rId3"/>
          <a:stretch>
            <a:fillRect/>
          </a:stretch>
        </p:blipFill>
        <p:spPr>
          <a:xfrm>
            <a:off x="-1929" y="1447800"/>
            <a:ext cx="9123744" cy="1048706"/>
          </a:xfrm>
          <a:prstGeom prst="rect">
            <a:avLst/>
          </a:prstGeom>
        </p:spPr>
      </p:pic>
      <p:sp>
        <p:nvSpPr>
          <p:cNvPr id="7" name="Content Placeholder 2"/>
          <p:cNvSpPr txBox="1">
            <a:spLocks/>
          </p:cNvSpPr>
          <p:nvPr/>
        </p:nvSpPr>
        <p:spPr>
          <a:xfrm>
            <a:off x="29901" y="2805112"/>
            <a:ext cx="4748514" cy="3367088"/>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ALWAYS USE RELATIVE FILE PATHS.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Otherwise, when moving your web page or deploying your site – all of your links will fail to load correctly.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Remember there is no such thing as a “C:” drive on the internet. </a:t>
            </a:r>
          </a:p>
        </p:txBody>
      </p:sp>
      <p:pic>
        <p:nvPicPr>
          <p:cNvPr id="9" name="Picture 2" descr="https://possil.files.wordpress.com/2012/01/finger-wagging-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0815" y="2667000"/>
            <a:ext cx="3945455" cy="3393091"/>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29901" y="816768"/>
            <a:ext cx="4748514" cy="631032"/>
          </a:xfrm>
          <a:prstGeom prst="rect">
            <a:avLst/>
          </a:prstGeom>
        </p:spPr>
        <p:txBody>
          <a:bodyPr>
            <a:normAutofit fontScale="92500" lnSpcReduction="10000"/>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r>
              <a:rPr lang="en-US" sz="4000" b="1" dirty="0">
                <a:solidFill>
                  <a:srgbClr val="FF0000"/>
                </a:solidFill>
                <a:latin typeface="Arial" panose="020B0604020202020204" pitchFamily="34" charset="0"/>
                <a:cs typeface="Arial" panose="020B0604020202020204" pitchFamily="34" charset="0"/>
              </a:rPr>
              <a:t>VERY </a:t>
            </a:r>
            <a:r>
              <a:rPr lang="en-US" sz="4000" b="1" u="sng" dirty="0" err="1">
                <a:solidFill>
                  <a:srgbClr val="FF0000"/>
                </a:solidFill>
                <a:latin typeface="Arial" panose="020B0604020202020204" pitchFamily="34" charset="0"/>
                <a:cs typeface="Arial" panose="020B0604020202020204" pitchFamily="34" charset="0"/>
              </a:rPr>
              <a:t>VERY</a:t>
            </a:r>
            <a:r>
              <a:rPr lang="en-US" sz="4000" b="1" dirty="0">
                <a:solidFill>
                  <a:srgbClr val="FF0000"/>
                </a:solidFill>
                <a:latin typeface="Arial" panose="020B0604020202020204" pitchFamily="34" charset="0"/>
                <a:cs typeface="Arial" panose="020B0604020202020204" pitchFamily="34" charset="0"/>
              </a:rPr>
              <a:t> BAD</a:t>
            </a:r>
            <a:endParaRPr lang="en-US" sz="4000" dirty="0">
              <a:solidFill>
                <a:srgbClr val="FF0000"/>
              </a:solidFill>
              <a:latin typeface="Arial" panose="020B0604020202020204" pitchFamily="34" charset="0"/>
              <a:cs typeface="Arial" panose="020B0604020202020204" pitchFamily="34" charset="0"/>
            </a:endParaRPr>
          </a:p>
        </p:txBody>
      </p:sp>
      <p:cxnSp>
        <p:nvCxnSpPr>
          <p:cNvPr id="11" name="Straight Arrow Connector 10"/>
          <p:cNvCxnSpPr/>
          <p:nvPr/>
        </p:nvCxnSpPr>
        <p:spPr>
          <a:xfrm>
            <a:off x="3962400" y="1132284"/>
            <a:ext cx="1600200" cy="620316"/>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4663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Demo</a:t>
            </a:r>
          </a:p>
        </p:txBody>
      </p:sp>
      <p:sp>
        <p:nvSpPr>
          <p:cNvPr id="4"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2800" i="1" dirty="0">
                <a:latin typeface="Arial" panose="020B0604020202020204" pitchFamily="34" charset="0"/>
                <a:ea typeface="Roboto" panose="02000000000000000000" pitchFamily="2" charset="0"/>
                <a:cs typeface="Arial" panose="020B0604020202020204" pitchFamily="34" charset="0"/>
              </a:rPr>
              <a:t>(</a:t>
            </a:r>
            <a:r>
              <a:rPr lang="en-US" sz="2800" i="1" dirty="0" err="1">
                <a:latin typeface="Arial" panose="020B0604020202020204" pitchFamily="34" charset="0"/>
                <a:ea typeface="Roboto" panose="02000000000000000000" pitchFamily="2" charset="0"/>
                <a:cs typeface="Arial" panose="020B0604020202020204" pitchFamily="34" charset="0"/>
              </a:rPr>
              <a:t>RelativePaths_DEMO</a:t>
            </a:r>
            <a:r>
              <a:rPr lang="en-US" sz="2800" i="1" dirty="0">
                <a:latin typeface="Arial" panose="020B0604020202020204" pitchFamily="34" charset="0"/>
                <a:ea typeface="Roboto" panose="02000000000000000000" pitchFamily="2" charset="0"/>
                <a:cs typeface="Arial" panose="020B0604020202020204" pitchFamily="34" charset="0"/>
              </a:rPr>
              <a:t> | 1-RelativePaths) </a:t>
            </a:r>
          </a:p>
        </p:txBody>
      </p:sp>
    </p:spTree>
    <p:extLst>
      <p:ext uri="{BB962C8B-B14F-4D97-AF65-F5344CB8AC3E}">
        <p14:creationId xmlns:p14="http://schemas.microsoft.com/office/powerpoint/2010/main" val="117840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TextBox 3"/>
          <p:cNvSpPr txBox="1"/>
          <p:nvPr/>
        </p:nvSpPr>
        <p:spPr>
          <a:xfrm>
            <a:off x="304800" y="914400"/>
            <a:ext cx="8686800" cy="4154984"/>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Unzip the folder sent to you via slack. </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Then edit the HTML files inside of each “</a:t>
            </a:r>
            <a:r>
              <a:rPr lang="en-US" sz="2400" dirty="0" err="1">
                <a:latin typeface="Arial" panose="020B0604020202020204" pitchFamily="34" charset="0"/>
                <a:ea typeface="Roboto" pitchFamily="2" charset="0"/>
                <a:cs typeface="Arial" panose="020B0604020202020204" pitchFamily="34" charset="0"/>
              </a:rPr>
              <a:t>RelativePaths</a:t>
            </a:r>
            <a:r>
              <a:rPr lang="en-US" sz="2400" dirty="0">
                <a:latin typeface="Arial" panose="020B0604020202020204" pitchFamily="34" charset="0"/>
                <a:ea typeface="Roboto" pitchFamily="2" charset="0"/>
                <a:cs typeface="Arial" panose="020B0604020202020204" pitchFamily="34" charset="0"/>
              </a:rPr>
              <a:t>” folder such that each HTML file can access the CSS file using relative paths.</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An example is given to you in the “</a:t>
            </a:r>
            <a:r>
              <a:rPr lang="en-US" sz="2400" dirty="0" err="1">
                <a:latin typeface="Arial" panose="020B0604020202020204" pitchFamily="34" charset="0"/>
                <a:ea typeface="Roboto" pitchFamily="2" charset="0"/>
                <a:cs typeface="Arial" panose="020B0604020202020204" pitchFamily="34" charset="0"/>
              </a:rPr>
              <a:t>RelativePaths_WorkingExample</a:t>
            </a:r>
            <a:r>
              <a:rPr lang="en-US" sz="2400" dirty="0">
                <a:latin typeface="Arial" panose="020B0604020202020204" pitchFamily="34" charset="0"/>
                <a:ea typeface="Roboto" pitchFamily="2" charset="0"/>
                <a:cs typeface="Arial" panose="020B0604020202020204" pitchFamily="34" charset="0"/>
              </a:rPr>
              <a:t>” folder. </a:t>
            </a:r>
          </a:p>
          <a:p>
            <a:endParaRPr lang="en-US" sz="2400" dirty="0">
              <a:latin typeface="Arial" panose="020B0604020202020204" pitchFamily="34" charset="0"/>
              <a:ea typeface="Roboto" pitchFamily="2" charset="0"/>
              <a:cs typeface="Arial" panose="020B0604020202020204" pitchFamily="34" charset="0"/>
            </a:endParaRPr>
          </a:p>
        </p:txBody>
      </p:sp>
      <p:sp>
        <p:nvSpPr>
          <p:cNvPr id="5" name="Rectangle 4"/>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6" name="TextBox 5"/>
          <p:cNvSpPr txBox="1"/>
          <p:nvPr/>
        </p:nvSpPr>
        <p:spPr>
          <a:xfrm>
            <a:off x="2971800" y="124825"/>
            <a:ext cx="60198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1-RelativePaths</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3250617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 Model</a:t>
            </a:r>
          </a:p>
        </p:txBody>
      </p:sp>
    </p:spTree>
    <p:extLst>
      <p:ext uri="{BB962C8B-B14F-4D97-AF65-F5344CB8AC3E}">
        <p14:creationId xmlns:p14="http://schemas.microsoft.com/office/powerpoint/2010/main" val="1417583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Boxes Upon Boxes</a:t>
            </a:r>
          </a:p>
        </p:txBody>
      </p:sp>
      <p:pic>
        <p:nvPicPr>
          <p:cNvPr id="6"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762000"/>
            <a:ext cx="7000178" cy="4114800"/>
          </a:xfrm>
          <a:prstGeom prst="rect">
            <a:avLst/>
          </a:prstGeom>
        </p:spPr>
      </p:pic>
      <p:sp>
        <p:nvSpPr>
          <p:cNvPr id="7" name="Rectangle 6"/>
          <p:cNvSpPr/>
          <p:nvPr/>
        </p:nvSpPr>
        <p:spPr>
          <a:xfrm>
            <a:off x="76200" y="4648200"/>
            <a:ext cx="9067800" cy="1631216"/>
          </a:xfrm>
          <a:prstGeom prst="rect">
            <a:avLst/>
          </a:prstGeom>
        </p:spPr>
        <p:txBody>
          <a:bodyPr wrap="square">
            <a:spAutoFit/>
          </a:bodyPr>
          <a:lstStyle/>
          <a:p>
            <a:pPr algn="ctr"/>
            <a:r>
              <a:rPr lang="en-US" sz="2000" b="1" dirty="0">
                <a:latin typeface="Arial" panose="020B0604020202020204" pitchFamily="34" charset="0"/>
                <a:cs typeface="Arial" panose="020B0604020202020204" pitchFamily="34" charset="0"/>
              </a:rPr>
              <a:t>In CSS, every element can be considered to fit within a series of boxes. </a:t>
            </a:r>
            <a:r>
              <a:rPr lang="en-US" sz="2000" dirty="0">
                <a:latin typeface="Arial" panose="020B0604020202020204" pitchFamily="34" charset="0"/>
                <a:cs typeface="Arial" panose="020B0604020202020204" pitchFamily="34" charset="0"/>
              </a:rPr>
              <a:t>Each box can be individually adjusted to provide spacing between elements or to fill in elements with colors.</a:t>
            </a:r>
          </a:p>
          <a:p>
            <a:pPr algn="ctr"/>
            <a:endParaRPr lang="en-US" sz="2000" dirty="0">
              <a:latin typeface="Arial" panose="020B0604020202020204" pitchFamily="34" charset="0"/>
              <a:cs typeface="Arial" panose="020B0604020202020204" pitchFamily="34" charset="0"/>
            </a:endParaRPr>
          </a:p>
          <a:p>
            <a:pPr algn="ctr"/>
            <a:r>
              <a:rPr lang="en-US" sz="2000" dirty="0">
                <a:latin typeface="Arial" panose="020B0604020202020204" pitchFamily="34" charset="0"/>
                <a:cs typeface="Arial" panose="020B0604020202020204" pitchFamily="34" charset="0"/>
              </a:rPr>
              <a:t>Styles can applied as follows: 20px 10px </a:t>
            </a:r>
            <a:r>
              <a:rPr lang="en-US" sz="2000" dirty="0" err="1">
                <a:latin typeface="Arial" panose="020B0604020202020204" pitchFamily="34" charset="0"/>
                <a:cs typeface="Arial" panose="020B0604020202020204" pitchFamily="34" charset="0"/>
              </a:rPr>
              <a:t>10px</a:t>
            </a:r>
            <a:r>
              <a:rPr lang="en-US" sz="2000" dirty="0">
                <a:latin typeface="Arial" panose="020B0604020202020204" pitchFamily="34" charset="0"/>
                <a:cs typeface="Arial" panose="020B0604020202020204" pitchFamily="34" charset="0"/>
              </a:rPr>
              <a:t> 20px (top, right, bottom, left) </a:t>
            </a:r>
          </a:p>
        </p:txBody>
      </p:sp>
    </p:spTree>
    <p:extLst>
      <p:ext uri="{BB962C8B-B14F-4D97-AF65-F5344CB8AC3E}">
        <p14:creationId xmlns:p14="http://schemas.microsoft.com/office/powerpoint/2010/main" val="660695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 name="Rectangle 4"/>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pic>
        <p:nvPicPr>
          <p:cNvPr id="6" name="Content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990600"/>
            <a:ext cx="8229600" cy="4266637"/>
          </a:xfrm>
          <a:prstGeom prst="rect">
            <a:avLst/>
          </a:prstGeom>
        </p:spPr>
      </p:pic>
      <p:sp>
        <p:nvSpPr>
          <p:cNvPr id="7" name="TextBox 6"/>
          <p:cNvSpPr txBox="1"/>
          <p:nvPr/>
        </p:nvSpPr>
        <p:spPr>
          <a:xfrm>
            <a:off x="3657600" y="124825"/>
            <a:ext cx="5334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8129313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85800"/>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 name="Rectangle 4"/>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7" name="Rectangle 6"/>
          <p:cNvSpPr/>
          <p:nvPr/>
        </p:nvSpPr>
        <p:spPr>
          <a:xfrm>
            <a:off x="76200" y="5170637"/>
            <a:ext cx="9067800" cy="1015663"/>
          </a:xfrm>
          <a:prstGeom prst="rect">
            <a:avLst/>
          </a:prstGeom>
        </p:spPr>
        <p:txBody>
          <a:bodyPr wrap="square">
            <a:spAutoFit/>
          </a:bodyPr>
          <a:lstStyle/>
          <a:p>
            <a:pPr algn="ctr"/>
            <a:r>
              <a:rPr lang="en-US" sz="2000" b="1" u="sng" dirty="0">
                <a:latin typeface="Arial" panose="020B0604020202020204" pitchFamily="34" charset="0"/>
                <a:cs typeface="Arial" panose="020B0604020202020204" pitchFamily="34" charset="0"/>
              </a:rPr>
              <a:t>Answer</a:t>
            </a:r>
          </a:p>
          <a:p>
            <a:pPr algn="ctr"/>
            <a:r>
              <a:rPr lang="en-US" sz="2000" b="1" dirty="0">
                <a:latin typeface="Arial" panose="020B0604020202020204" pitchFamily="34" charset="0"/>
                <a:cs typeface="Arial" panose="020B0604020202020204" pitchFamily="34" charset="0"/>
              </a:rPr>
              <a:t>Width: </a:t>
            </a:r>
            <a:r>
              <a:rPr lang="en-US" sz="2000" dirty="0">
                <a:latin typeface="Arial" panose="020B0604020202020204" pitchFamily="34" charset="0"/>
                <a:cs typeface="Arial" panose="020B0604020202020204" pitchFamily="34" charset="0"/>
              </a:rPr>
              <a:t>474 </a:t>
            </a:r>
            <a:r>
              <a:rPr lang="en-US" sz="2000" dirty="0" err="1">
                <a:latin typeface="Arial" panose="020B0604020202020204" pitchFamily="34" charset="0"/>
                <a:cs typeface="Arial" panose="020B0604020202020204" pitchFamily="34" charset="0"/>
              </a:rPr>
              <a:t>px</a:t>
            </a:r>
            <a:r>
              <a:rPr lang="en-US" sz="2000" dirty="0">
                <a:latin typeface="Arial" panose="020B0604020202020204" pitchFamily="34" charset="0"/>
                <a:cs typeface="Arial" panose="020B0604020202020204" pitchFamily="34" charset="0"/>
              </a:rPr>
              <a:t> (no margin), 554 </a:t>
            </a:r>
            <a:r>
              <a:rPr lang="en-US" sz="2000" dirty="0" err="1">
                <a:latin typeface="Arial" panose="020B0604020202020204" pitchFamily="34" charset="0"/>
                <a:cs typeface="Arial" panose="020B0604020202020204" pitchFamily="34" charset="0"/>
              </a:rPr>
              <a:t>px</a:t>
            </a:r>
            <a:r>
              <a:rPr lang="en-US" sz="2000" dirty="0">
                <a:latin typeface="Arial" panose="020B0604020202020204" pitchFamily="34" charset="0"/>
                <a:cs typeface="Arial" panose="020B0604020202020204" pitchFamily="34" charset="0"/>
              </a:rPr>
              <a:t> (with margin)</a:t>
            </a:r>
          </a:p>
          <a:p>
            <a:pPr algn="ctr"/>
            <a:r>
              <a:rPr lang="en-US" sz="2000" b="1" dirty="0">
                <a:latin typeface="Arial" panose="020B0604020202020204" pitchFamily="34" charset="0"/>
                <a:cs typeface="Arial" panose="020B0604020202020204" pitchFamily="34" charset="0"/>
              </a:rPr>
              <a:t>Height: </a:t>
            </a:r>
            <a:r>
              <a:rPr lang="en-US" sz="2000" dirty="0">
                <a:latin typeface="Arial" panose="020B0604020202020204" pitchFamily="34" charset="0"/>
                <a:cs typeface="Arial" panose="020B0604020202020204" pitchFamily="34" charset="0"/>
              </a:rPr>
              <a:t>539 </a:t>
            </a:r>
            <a:r>
              <a:rPr lang="en-US" sz="2000" dirty="0" err="1">
                <a:latin typeface="Arial" panose="020B0604020202020204" pitchFamily="34" charset="0"/>
                <a:cs typeface="Arial" panose="020B0604020202020204" pitchFamily="34" charset="0"/>
              </a:rPr>
              <a:t>px</a:t>
            </a:r>
            <a:r>
              <a:rPr lang="en-US" sz="2000" dirty="0">
                <a:latin typeface="Arial" panose="020B0604020202020204" pitchFamily="34" charset="0"/>
                <a:cs typeface="Arial" panose="020B0604020202020204" pitchFamily="34" charset="0"/>
              </a:rPr>
              <a:t> (no margin), 569 </a:t>
            </a:r>
            <a:r>
              <a:rPr lang="en-US" sz="2000" dirty="0" err="1">
                <a:latin typeface="Arial" panose="020B0604020202020204" pitchFamily="34" charset="0"/>
                <a:cs typeface="Arial" panose="020B0604020202020204" pitchFamily="34" charset="0"/>
              </a:rPr>
              <a:t>px</a:t>
            </a:r>
            <a:r>
              <a:rPr lang="en-US" sz="2000" dirty="0">
                <a:latin typeface="Arial" panose="020B0604020202020204" pitchFamily="34" charset="0"/>
                <a:cs typeface="Arial" panose="020B0604020202020204" pitchFamily="34" charset="0"/>
              </a:rPr>
              <a:t> (with margin)</a:t>
            </a:r>
          </a:p>
        </p:txBody>
      </p:sp>
      <p:pic>
        <p:nvPicPr>
          <p:cNvPr id="8" name="Content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990600"/>
            <a:ext cx="8229600" cy="4266637"/>
          </a:xfrm>
          <a:prstGeom prst="rect">
            <a:avLst/>
          </a:prstGeom>
        </p:spPr>
      </p:pic>
    </p:spTree>
    <p:extLst>
      <p:ext uri="{BB962C8B-B14F-4D97-AF65-F5344CB8AC3E}">
        <p14:creationId xmlns:p14="http://schemas.microsoft.com/office/powerpoint/2010/main" val="29887403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79938"/>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 name="Rectangle 4"/>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pic>
        <p:nvPicPr>
          <p:cNvPr id="2" name="Picture 1"/>
          <p:cNvPicPr>
            <a:picLocks noChangeAspect="1"/>
          </p:cNvPicPr>
          <p:nvPr/>
        </p:nvPicPr>
        <p:blipFill rotWithShape="1">
          <a:blip r:embed="rId3"/>
          <a:srcRect l="5469" t="6301" r="4292" b="2471"/>
          <a:stretch/>
        </p:blipFill>
        <p:spPr>
          <a:xfrm>
            <a:off x="1828800" y="787983"/>
            <a:ext cx="5562600" cy="4382654"/>
          </a:xfrm>
          <a:prstGeom prst="rect">
            <a:avLst/>
          </a:prstGeom>
        </p:spPr>
      </p:pic>
      <p:sp>
        <p:nvSpPr>
          <p:cNvPr id="8" name="Rectangle 7"/>
          <p:cNvSpPr/>
          <p:nvPr/>
        </p:nvSpPr>
        <p:spPr>
          <a:xfrm>
            <a:off x="76200" y="5170637"/>
            <a:ext cx="9067800" cy="1015663"/>
          </a:xfrm>
          <a:prstGeom prst="rect">
            <a:avLst/>
          </a:prstGeom>
        </p:spPr>
        <p:txBody>
          <a:bodyPr wrap="square">
            <a:spAutoFit/>
          </a:bodyPr>
          <a:lstStyle/>
          <a:p>
            <a:pPr algn="ctr"/>
            <a:r>
              <a:rPr lang="en-US" sz="2000" b="1" u="sng" dirty="0">
                <a:latin typeface="Arial" panose="020B0604020202020204" pitchFamily="34" charset="0"/>
                <a:cs typeface="Arial" panose="020B0604020202020204" pitchFamily="34" charset="0"/>
              </a:rPr>
              <a:t>Answer</a:t>
            </a:r>
          </a:p>
          <a:p>
            <a:pPr algn="ctr"/>
            <a:r>
              <a:rPr lang="en-US" sz="2000" b="1" dirty="0">
                <a:latin typeface="Arial" panose="020B0604020202020204" pitchFamily="34" charset="0"/>
                <a:cs typeface="Arial" panose="020B0604020202020204" pitchFamily="34" charset="0"/>
              </a:rPr>
              <a:t>Width: </a:t>
            </a:r>
            <a:r>
              <a:rPr lang="en-US" sz="2000" dirty="0">
                <a:latin typeface="Arial" panose="020B0604020202020204" pitchFamily="34" charset="0"/>
                <a:cs typeface="Arial" panose="020B0604020202020204" pitchFamily="34" charset="0"/>
              </a:rPr>
              <a:t>474 </a:t>
            </a:r>
            <a:r>
              <a:rPr lang="en-US" sz="2000" dirty="0" err="1">
                <a:latin typeface="Arial" panose="020B0604020202020204" pitchFamily="34" charset="0"/>
                <a:cs typeface="Arial" panose="020B0604020202020204" pitchFamily="34" charset="0"/>
              </a:rPr>
              <a:t>px</a:t>
            </a:r>
            <a:r>
              <a:rPr lang="en-US" sz="2000" dirty="0">
                <a:latin typeface="Arial" panose="020B0604020202020204" pitchFamily="34" charset="0"/>
                <a:cs typeface="Arial" panose="020B0604020202020204" pitchFamily="34" charset="0"/>
              </a:rPr>
              <a:t> (no margin), 554 </a:t>
            </a:r>
            <a:r>
              <a:rPr lang="en-US" sz="2000" dirty="0" err="1">
                <a:latin typeface="Arial" panose="020B0604020202020204" pitchFamily="34" charset="0"/>
                <a:cs typeface="Arial" panose="020B0604020202020204" pitchFamily="34" charset="0"/>
              </a:rPr>
              <a:t>px</a:t>
            </a:r>
            <a:r>
              <a:rPr lang="en-US" sz="2000" dirty="0">
                <a:latin typeface="Arial" panose="020B0604020202020204" pitchFamily="34" charset="0"/>
                <a:cs typeface="Arial" panose="020B0604020202020204" pitchFamily="34" charset="0"/>
              </a:rPr>
              <a:t> (with margin)</a:t>
            </a:r>
          </a:p>
          <a:p>
            <a:pPr algn="ctr"/>
            <a:r>
              <a:rPr lang="en-US" sz="2000" b="1" dirty="0">
                <a:latin typeface="Arial" panose="020B0604020202020204" pitchFamily="34" charset="0"/>
                <a:cs typeface="Arial" panose="020B0604020202020204" pitchFamily="34" charset="0"/>
              </a:rPr>
              <a:t>Height: </a:t>
            </a:r>
            <a:r>
              <a:rPr lang="en-US" sz="2000" dirty="0">
                <a:latin typeface="Arial" panose="020B0604020202020204" pitchFamily="34" charset="0"/>
                <a:cs typeface="Arial" panose="020B0604020202020204" pitchFamily="34" charset="0"/>
              </a:rPr>
              <a:t>539 </a:t>
            </a:r>
            <a:r>
              <a:rPr lang="en-US" sz="2000" dirty="0" err="1">
                <a:latin typeface="Arial" panose="020B0604020202020204" pitchFamily="34" charset="0"/>
                <a:cs typeface="Arial" panose="020B0604020202020204" pitchFamily="34" charset="0"/>
              </a:rPr>
              <a:t>px</a:t>
            </a:r>
            <a:r>
              <a:rPr lang="en-US" sz="2000" dirty="0">
                <a:latin typeface="Arial" panose="020B0604020202020204" pitchFamily="34" charset="0"/>
                <a:cs typeface="Arial" panose="020B0604020202020204" pitchFamily="34" charset="0"/>
              </a:rPr>
              <a:t> (no margin), 569 </a:t>
            </a:r>
            <a:r>
              <a:rPr lang="en-US" sz="2000" dirty="0" err="1">
                <a:latin typeface="Arial" panose="020B0604020202020204" pitchFamily="34" charset="0"/>
                <a:cs typeface="Arial" panose="020B0604020202020204" pitchFamily="34" charset="0"/>
              </a:rPr>
              <a:t>px</a:t>
            </a:r>
            <a:r>
              <a:rPr lang="en-US" sz="2000" dirty="0">
                <a:latin typeface="Arial" panose="020B0604020202020204" pitchFamily="34" charset="0"/>
                <a:cs typeface="Arial" panose="020B0604020202020204" pitchFamily="34" charset="0"/>
              </a:rPr>
              <a:t> (with margin)</a:t>
            </a:r>
          </a:p>
        </p:txBody>
      </p:sp>
    </p:spTree>
    <p:extLst>
      <p:ext uri="{BB962C8B-B14F-4D97-AF65-F5344CB8AC3E}">
        <p14:creationId xmlns:p14="http://schemas.microsoft.com/office/powerpoint/2010/main" val="1101206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Be </a:t>
            </a:r>
            <a:r>
              <a:rPr lang="en-US" dirty="0" err="1"/>
              <a:t>Floatin</a:t>
            </a:r>
            <a:r>
              <a:rPr lang="en-US" dirty="0"/>
              <a:t>’</a:t>
            </a:r>
          </a:p>
        </p:txBody>
      </p:sp>
    </p:spTree>
    <p:extLst>
      <p:ext uri="{BB962C8B-B14F-4D97-AF65-F5344CB8AC3E}">
        <p14:creationId xmlns:p14="http://schemas.microsoft.com/office/powerpoint/2010/main" val="732036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Take a Facebook Break…</a:t>
            </a:r>
          </a:p>
        </p:txBody>
      </p:sp>
      <p:sp>
        <p:nvSpPr>
          <p:cNvPr id="8" name="Shape 70"/>
          <p:cNvSpPr txBox="1">
            <a:spLocks/>
          </p:cNvSpPr>
          <p:nvPr/>
        </p:nvSpPr>
        <p:spPr>
          <a:xfrm>
            <a:off x="-5870" y="783753"/>
            <a:ext cx="9149870" cy="564383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sz="2800" b="1" u="sng" dirty="0">
                <a:latin typeface="Arial" panose="020B0604020202020204" pitchFamily="34" charset="0"/>
                <a:cs typeface="Arial" panose="020B0604020202020204" pitchFamily="34" charset="0"/>
              </a:rPr>
              <a:t>Warning!</a:t>
            </a:r>
          </a:p>
          <a:p>
            <a:pPr marL="0" indent="0" algn="ctr">
              <a:buNone/>
            </a:pPr>
            <a:r>
              <a:rPr lang="en-US" dirty="0">
                <a:latin typeface="Arial" panose="020B0604020202020204" pitchFamily="34" charset="0"/>
                <a:cs typeface="Arial" panose="020B0604020202020204" pitchFamily="34" charset="0"/>
              </a:rPr>
              <a:t>These next topics are fairly “tricky”… </a:t>
            </a:r>
            <a:r>
              <a:rPr lang="en-US" b="1" dirty="0">
                <a:latin typeface="Arial" panose="020B0604020202020204" pitchFamily="34" charset="0"/>
                <a:cs typeface="Arial" panose="020B0604020202020204" pitchFamily="34" charset="0"/>
              </a:rPr>
              <a:t>but VERY IMPORTANT.</a:t>
            </a:r>
          </a:p>
          <a:p>
            <a:pPr marL="0" indent="0" algn="ctr">
              <a:buNone/>
            </a:pPr>
            <a:endParaRPr lang="en-US" sz="2800" b="1" dirty="0">
              <a:latin typeface="Arial" panose="020B0604020202020204" pitchFamily="34" charset="0"/>
              <a:cs typeface="Arial" panose="020B0604020202020204" pitchFamily="34" charset="0"/>
            </a:endParaRPr>
          </a:p>
          <a:p>
            <a:pPr marL="0" indent="0" algn="ctr">
              <a:buNone/>
            </a:pPr>
            <a:endParaRPr lang="en-US" sz="2800" b="1" dirty="0">
              <a:latin typeface="Arial" panose="020B0604020202020204" pitchFamily="34" charset="0"/>
              <a:cs typeface="Arial" panose="020B0604020202020204" pitchFamily="34" charset="0"/>
            </a:endParaRPr>
          </a:p>
          <a:p>
            <a:pPr marL="0" indent="0" algn="ctr">
              <a:buNone/>
            </a:pPr>
            <a:endParaRPr lang="en-US" sz="2800" b="1" dirty="0">
              <a:latin typeface="Arial" panose="020B0604020202020204" pitchFamily="34" charset="0"/>
              <a:cs typeface="Arial" panose="020B0604020202020204" pitchFamily="34" charset="0"/>
            </a:endParaRPr>
          </a:p>
          <a:p>
            <a:pPr marL="0" indent="0" algn="ctr">
              <a:buNone/>
            </a:pPr>
            <a:endParaRPr lang="en-US" sz="2800" b="1" dirty="0">
              <a:latin typeface="Arial" panose="020B0604020202020204" pitchFamily="34" charset="0"/>
              <a:cs typeface="Arial" panose="020B0604020202020204" pitchFamily="34" charset="0"/>
            </a:endParaRPr>
          </a:p>
          <a:p>
            <a:pPr marL="0" indent="0" algn="ctr">
              <a:buNone/>
            </a:pPr>
            <a:endParaRPr lang="en-US" sz="2800" b="1" dirty="0">
              <a:latin typeface="Arial" panose="020B0604020202020204" pitchFamily="34" charset="0"/>
              <a:cs typeface="Arial" panose="020B0604020202020204" pitchFamily="34" charset="0"/>
            </a:endParaRPr>
          </a:p>
          <a:p>
            <a:pPr marL="0" indent="0" algn="ctr">
              <a:buNone/>
            </a:pPr>
            <a:endParaRPr lang="en-US" sz="2800" b="1" dirty="0">
              <a:latin typeface="Arial" panose="020B0604020202020204" pitchFamily="34" charset="0"/>
              <a:cs typeface="Arial" panose="020B0604020202020204" pitchFamily="34" charset="0"/>
            </a:endParaRPr>
          </a:p>
          <a:p>
            <a:pPr marL="0" indent="0" algn="ctr">
              <a:buNone/>
            </a:pPr>
            <a:endParaRPr lang="en-US" sz="2800" b="1" dirty="0">
              <a:latin typeface="Arial" panose="020B0604020202020204" pitchFamily="34" charset="0"/>
              <a:cs typeface="Arial" panose="020B0604020202020204" pitchFamily="34" charset="0"/>
            </a:endParaRPr>
          </a:p>
          <a:p>
            <a:pPr marL="0" indent="0" algn="ctr">
              <a:buNone/>
            </a:pPr>
            <a:endParaRPr lang="en-US" sz="1400" dirty="0">
              <a:latin typeface="Arial" panose="020B0604020202020204" pitchFamily="34" charset="0"/>
              <a:cs typeface="Arial" panose="020B0604020202020204" pitchFamily="34" charset="0"/>
            </a:endParaRPr>
          </a:p>
          <a:p>
            <a:pPr marL="0" indent="0" algn="ctr">
              <a:buNone/>
            </a:pPr>
            <a:r>
              <a:rPr lang="en-US" sz="2800" dirty="0">
                <a:latin typeface="Arial" panose="020B0604020202020204" pitchFamily="34" charset="0"/>
                <a:cs typeface="Arial" panose="020B0604020202020204" pitchFamily="34" charset="0"/>
              </a:rPr>
              <a:t>Time to channel that inner genius.</a:t>
            </a:r>
            <a:r>
              <a:rPr lang="en-US" sz="2800" b="1" dirty="0">
                <a:latin typeface="Arial" panose="020B0604020202020204" pitchFamily="34" charset="0"/>
                <a:cs typeface="Arial" panose="020B0604020202020204" pitchFamily="34" charset="0"/>
              </a:rPr>
              <a:t> </a:t>
            </a:r>
          </a:p>
          <a:p>
            <a:pPr marL="0" indent="0" algn="ctr">
              <a:buNone/>
            </a:pPr>
            <a:endParaRPr lang="en-US" sz="2800" b="1" dirty="0">
              <a:latin typeface="Arial" panose="020B0604020202020204" pitchFamily="34" charset="0"/>
              <a:cs typeface="Arial" panose="020B0604020202020204" pitchFamily="34" charset="0"/>
            </a:endParaRPr>
          </a:p>
          <a:p>
            <a:pPr marL="0" indent="0" algn="ctr">
              <a:buNone/>
            </a:pPr>
            <a:endParaRPr lang="en-US" sz="2800" b="1" dirty="0">
              <a:latin typeface="Arial" panose="020B0604020202020204" pitchFamily="34" charset="0"/>
              <a:cs typeface="Arial" panose="020B0604020202020204" pitchFamily="34" charset="0"/>
            </a:endParaRPr>
          </a:p>
          <a:p>
            <a:pPr marL="0" indent="0" algn="ctr">
              <a:buNone/>
            </a:pPr>
            <a:endParaRPr lang="en-US" sz="2800" b="1" dirty="0">
              <a:latin typeface="Arial" panose="020B0604020202020204" pitchFamily="34" charset="0"/>
              <a:cs typeface="Arial" panose="020B0604020202020204" pitchFamily="34" charset="0"/>
            </a:endParaRPr>
          </a:p>
          <a:p>
            <a:pPr marL="0" indent="0" algn="ctr">
              <a:buNone/>
            </a:pPr>
            <a:endParaRPr lang="en-US" sz="2800" b="1" dirty="0">
              <a:latin typeface="Arial" panose="020B0604020202020204" pitchFamily="34" charset="0"/>
              <a:cs typeface="Arial" panose="020B0604020202020204" pitchFamily="34" charset="0"/>
            </a:endParaRPr>
          </a:p>
        </p:txBody>
      </p:sp>
      <p:pic>
        <p:nvPicPr>
          <p:cNvPr id="10" name="Picture 6" descr="http://vignette2.wikia.nocookie.net/animaljam/images/4/40/623px-Genius-meme.png/revision/latest?cb=201407200227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0665" y="1828800"/>
            <a:ext cx="4876800" cy="3749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2555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Assignment</a:t>
            </a:r>
          </a:p>
        </p:txBody>
      </p:sp>
      <p:sp>
        <p:nvSpPr>
          <p:cNvPr id="4" name="Shape 70"/>
          <p:cNvSpPr txBox="1">
            <a:spLocks/>
          </p:cNvSpPr>
          <p:nvPr/>
        </p:nvSpPr>
        <p:spPr>
          <a:xfrm>
            <a:off x="304799" y="762000"/>
            <a:ext cx="8740775" cy="4495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dirty="0">
                <a:latin typeface="Arial" panose="020B0604020202020204" pitchFamily="34" charset="0"/>
                <a:cs typeface="Arial" panose="020B0604020202020204" pitchFamily="34" charset="0"/>
              </a:rPr>
              <a:t>Also, at this point everyone should have access to the class repository in GitHub.</a:t>
            </a:r>
            <a:br>
              <a:rPr lang="en-US" sz="2200" b="1" dirty="0">
                <a:latin typeface="Arial" panose="020B0604020202020204" pitchFamily="34" charset="0"/>
                <a:cs typeface="Arial" panose="020B0604020202020204" pitchFamily="34" charset="0"/>
              </a:rPr>
            </a:br>
            <a:br>
              <a:rPr lang="en-US" sz="2200" b="1"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hlinkClick r:id="rId3"/>
              </a:rPr>
              <a:t>https://github.com/the-Coding-Boot-Camp-at-UT-Austin/04-16-Class-Content</a:t>
            </a:r>
            <a:endParaRPr lang="en-US" sz="2200" dirty="0">
              <a:latin typeface="Arial" panose="020B0604020202020204" pitchFamily="34" charset="0"/>
              <a:cs typeface="Arial" panose="020B0604020202020204" pitchFamily="34" charset="0"/>
            </a:endParaRPr>
          </a:p>
          <a:p>
            <a:endParaRPr lang="en-US" sz="2200"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Homework Assignment #1 is </a:t>
            </a:r>
            <a:r>
              <a:rPr lang="en-US" sz="2200" dirty="0">
                <a:latin typeface="Arial" panose="020B0604020202020204" pitchFamily="34" charset="0"/>
                <a:cs typeface="Arial" panose="020B0604020202020204" pitchFamily="34" charset="0"/>
              </a:rPr>
              <a:t>Due: </a:t>
            </a:r>
          </a:p>
          <a:p>
            <a:pPr marL="0" indent="0">
              <a:buNone/>
            </a:pPr>
            <a:br>
              <a:rPr lang="en-US" sz="2200"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rPr>
              <a:t>	</a:t>
            </a:r>
            <a:r>
              <a:rPr lang="en-US" sz="2200" b="1" u="sng" dirty="0">
                <a:latin typeface="Arial" panose="020B0604020202020204" pitchFamily="34" charset="0"/>
                <a:cs typeface="Arial" panose="020B0604020202020204" pitchFamily="34" charset="0"/>
              </a:rPr>
              <a:t>MW Class – Wednesday (4/27)</a:t>
            </a:r>
          </a:p>
          <a:p>
            <a:pPr marL="0" indent="0">
              <a:buNone/>
            </a:pPr>
            <a:br>
              <a:rPr lang="en-US" sz="2200" b="1" dirty="0">
                <a:latin typeface="Arial" panose="020B0604020202020204" pitchFamily="34" charset="0"/>
                <a:cs typeface="Arial" panose="020B0604020202020204" pitchFamily="34" charset="0"/>
              </a:rPr>
            </a:br>
            <a:r>
              <a:rPr lang="en-US" sz="2200" b="1" dirty="0">
                <a:latin typeface="Arial" panose="020B0604020202020204" pitchFamily="34" charset="0"/>
                <a:cs typeface="Arial" panose="020B0604020202020204" pitchFamily="34" charset="0"/>
              </a:rPr>
              <a:t>	</a:t>
            </a:r>
            <a:r>
              <a:rPr lang="en-US" sz="2200" b="1" u="sng" dirty="0">
                <a:latin typeface="Arial" panose="020B0604020202020204" pitchFamily="34" charset="0"/>
                <a:cs typeface="Arial" panose="020B0604020202020204" pitchFamily="34" charset="0"/>
              </a:rPr>
              <a:t>TTH Class – Thursday (4/28)</a:t>
            </a:r>
            <a:endParaRPr lang="en-US" sz="2200" u="sng" dirty="0">
              <a:latin typeface="Arial" panose="020B0604020202020204" pitchFamily="34" charset="0"/>
              <a:cs typeface="Arial" panose="020B0604020202020204" pitchFamily="34" charset="0"/>
            </a:endParaRPr>
          </a:p>
          <a:p>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63922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The Concept of “Flow”</a:t>
            </a:r>
          </a:p>
        </p:txBody>
      </p:sp>
      <p:pic>
        <p:nvPicPr>
          <p:cNvPr id="7" name="Picture 2" descr="https://css-tricks.com/wp-content/csstricks-uploads/web-text-wr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726345"/>
            <a:ext cx="7386507" cy="3693255"/>
          </a:xfrm>
          <a:prstGeom prst="rect">
            <a:avLst/>
          </a:prstGeom>
          <a:noFill/>
          <a:extLst>
            <a:ext uri="{909E8E84-426E-40DD-AFC4-6F175D3DCCD1}">
              <a14:hiddenFill xmlns:a14="http://schemas.microsoft.com/office/drawing/2010/main">
                <a:solidFill>
                  <a:srgbClr val="FFFFFF"/>
                </a:solidFill>
              </a14:hiddenFill>
            </a:ext>
          </a:extLst>
        </p:spPr>
      </p:pic>
      <p:sp>
        <p:nvSpPr>
          <p:cNvPr id="9" name="Shape 70"/>
          <p:cNvSpPr txBox="1">
            <a:spLocks/>
          </p:cNvSpPr>
          <p:nvPr/>
        </p:nvSpPr>
        <p:spPr>
          <a:xfrm>
            <a:off x="304800" y="4419600"/>
            <a:ext cx="8610599" cy="198065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a:latin typeface="Arial" panose="020B0604020202020204" pitchFamily="34" charset="0"/>
                <a:cs typeface="Arial" panose="020B0604020202020204" pitchFamily="34" charset="0"/>
              </a:rPr>
              <a:t>In HTML/CSS, (by default) every element displayed is governed by a concept called “</a:t>
            </a:r>
            <a:r>
              <a:rPr lang="en-US" sz="2200" b="1" dirty="0">
                <a:latin typeface="Arial" panose="020B0604020202020204" pitchFamily="34" charset="0"/>
                <a:cs typeface="Arial" panose="020B0604020202020204" pitchFamily="34" charset="0"/>
              </a:rPr>
              <a:t>flow</a:t>
            </a:r>
            <a:r>
              <a:rPr lang="en-US" sz="2200" dirty="0">
                <a:latin typeface="Arial" panose="020B0604020202020204" pitchFamily="34" charset="0"/>
                <a:cs typeface="Arial" panose="020B0604020202020204" pitchFamily="34" charset="0"/>
              </a:rPr>
              <a:t>”. </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This means that HTML elements force their adjacent elements to </a:t>
            </a:r>
            <a:r>
              <a:rPr lang="en-US" sz="2200" b="1" dirty="0">
                <a:latin typeface="Arial" panose="020B0604020202020204" pitchFamily="34" charset="0"/>
                <a:cs typeface="Arial" panose="020B0604020202020204" pitchFamily="34" charset="0"/>
              </a:rPr>
              <a:t>flow around</a:t>
            </a:r>
            <a:r>
              <a:rPr lang="en-US" sz="2200" dirty="0">
                <a:latin typeface="Arial" panose="020B0604020202020204" pitchFamily="34" charset="0"/>
                <a:cs typeface="Arial" panose="020B0604020202020204" pitchFamily="34" charset="0"/>
              </a:rPr>
              <a:t> them. </a:t>
            </a:r>
            <a:endParaRPr lang="en-US" sz="2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95674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Flow Analogy to MS Word</a:t>
            </a:r>
          </a:p>
        </p:txBody>
      </p:sp>
      <p:sp>
        <p:nvSpPr>
          <p:cNvPr id="8" name="Shape 70"/>
          <p:cNvSpPr txBox="1">
            <a:spLocks/>
          </p:cNvSpPr>
          <p:nvPr/>
        </p:nvSpPr>
        <p:spPr>
          <a:xfrm>
            <a:off x="5715000" y="1118620"/>
            <a:ext cx="3200399" cy="441707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a:latin typeface="Arial" panose="020B0604020202020204" pitchFamily="34" charset="0"/>
                <a:cs typeface="Arial" panose="020B0604020202020204" pitchFamily="34" charset="0"/>
              </a:rPr>
              <a:t>This concept of “flow” is very similar to the </a:t>
            </a:r>
            <a:r>
              <a:rPr lang="en-US" sz="2200" b="1" dirty="0">
                <a:latin typeface="Arial" panose="020B0604020202020204" pitchFamily="34" charset="0"/>
                <a:cs typeface="Arial" panose="020B0604020202020204" pitchFamily="34" charset="0"/>
              </a:rPr>
              <a:t>wrap-text options </a:t>
            </a:r>
            <a:r>
              <a:rPr lang="en-US" sz="2200" dirty="0">
                <a:latin typeface="Arial" panose="020B0604020202020204" pitchFamily="34" charset="0"/>
                <a:cs typeface="Arial" panose="020B0604020202020204" pitchFamily="34" charset="0"/>
              </a:rPr>
              <a:t>you may be familiar with in Microsoft Word. </a:t>
            </a:r>
          </a:p>
          <a:p>
            <a:endParaRPr lang="en-US" sz="2200" b="1"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Just as in MS Word, you can have images in-line with text, on-top of text, etc.</a:t>
            </a:r>
          </a:p>
        </p:txBody>
      </p:sp>
      <p:pic>
        <p:nvPicPr>
          <p:cNvPr id="10" name="Picture 2" descr="https://i-msdn.sec.s-msft.com/dynimg/IC31353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 y="1118620"/>
            <a:ext cx="5124450" cy="463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593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Block Elements </a:t>
            </a:r>
          </a:p>
        </p:txBody>
      </p:sp>
      <p:sp>
        <p:nvSpPr>
          <p:cNvPr id="7" name="Shape 70"/>
          <p:cNvSpPr txBox="1">
            <a:spLocks/>
          </p:cNvSpPr>
          <p:nvPr/>
        </p:nvSpPr>
        <p:spPr>
          <a:xfrm>
            <a:off x="304800" y="4419600"/>
            <a:ext cx="8610599" cy="198065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a:latin typeface="Arial" panose="020B0604020202020204" pitchFamily="34" charset="0"/>
                <a:cs typeface="Arial" panose="020B0604020202020204" pitchFamily="34" charset="0"/>
              </a:rPr>
              <a:t>By default, many HTML elements (paragraphs, headers</a:t>
            </a:r>
            <a:r>
              <a:rPr lang="en-US" sz="2200">
                <a:latin typeface="Arial" panose="020B0604020202020204" pitchFamily="34" charset="0"/>
                <a:cs typeface="Arial" panose="020B0604020202020204" pitchFamily="34" charset="0"/>
              </a:rPr>
              <a:t>, div, etc..) </a:t>
            </a:r>
            <a:r>
              <a:rPr lang="en-US" sz="2200" dirty="0">
                <a:latin typeface="Arial" panose="020B0604020202020204" pitchFamily="34" charset="0"/>
                <a:cs typeface="Arial" panose="020B0604020202020204" pitchFamily="34" charset="0"/>
              </a:rPr>
              <a:t>are treated as </a:t>
            </a:r>
            <a:r>
              <a:rPr lang="en-US" sz="2200" b="1" dirty="0">
                <a:latin typeface="Arial" panose="020B0604020202020204" pitchFamily="34" charset="0"/>
                <a:cs typeface="Arial" panose="020B0604020202020204" pitchFamily="34" charset="0"/>
              </a:rPr>
              <a:t>block elements. </a:t>
            </a:r>
          </a:p>
          <a:p>
            <a:endParaRPr lang="en-US" sz="2200" b="1"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This means, they take up an entire line of space, unless you intervene with CSS properties.</a:t>
            </a:r>
            <a:endParaRPr lang="en-US" sz="2200" b="1" dirty="0">
              <a:latin typeface="Arial" panose="020B0604020202020204" pitchFamily="34" charset="0"/>
              <a:cs typeface="Arial" panose="020B0604020202020204" pitchFamily="34" charset="0"/>
            </a:endParaRPr>
          </a:p>
        </p:txBody>
      </p:sp>
      <p:pic>
        <p:nvPicPr>
          <p:cNvPr id="9" name="Picture 4" descr="https://blog.4psa.com/wp-content/uploads/block-inline1.png"/>
          <p:cNvPicPr>
            <a:picLocks noChangeAspect="1" noChangeArrowheads="1"/>
          </p:cNvPicPr>
          <p:nvPr/>
        </p:nvPicPr>
        <p:blipFill rotWithShape="1">
          <a:blip r:embed="rId3">
            <a:extLst>
              <a:ext uri="{28A0092B-C50C-407E-A947-70E740481C1C}">
                <a14:useLocalDpi xmlns:a14="http://schemas.microsoft.com/office/drawing/2010/main" val="0"/>
              </a:ext>
            </a:extLst>
          </a:blip>
          <a:srcRect r="48628"/>
          <a:stretch/>
        </p:blipFill>
        <p:spPr bwMode="auto">
          <a:xfrm>
            <a:off x="304800" y="703120"/>
            <a:ext cx="3810000" cy="3756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8584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98052"/>
            <a:ext cx="69342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Block Elements vs. Inline Elements </a:t>
            </a:r>
          </a:p>
        </p:txBody>
      </p:sp>
      <p:sp>
        <p:nvSpPr>
          <p:cNvPr id="8" name="Shape 70"/>
          <p:cNvSpPr txBox="1">
            <a:spLocks/>
          </p:cNvSpPr>
          <p:nvPr/>
        </p:nvSpPr>
        <p:spPr>
          <a:xfrm>
            <a:off x="304800" y="4419600"/>
            <a:ext cx="8610599" cy="198065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a:latin typeface="Arial" panose="020B0604020202020204" pitchFamily="34" charset="0"/>
                <a:cs typeface="Arial" panose="020B0604020202020204" pitchFamily="34" charset="0"/>
              </a:rPr>
              <a:t>Now… contrast the block elements with </a:t>
            </a:r>
            <a:r>
              <a:rPr lang="en-US" sz="2200" b="1" dirty="0">
                <a:latin typeface="Arial" panose="020B0604020202020204" pitchFamily="34" charset="0"/>
                <a:cs typeface="Arial" panose="020B0604020202020204" pitchFamily="34" charset="0"/>
              </a:rPr>
              <a:t>inline elements</a:t>
            </a:r>
            <a:r>
              <a:rPr lang="en-US" sz="2200" dirty="0">
                <a:latin typeface="Arial" panose="020B0604020202020204" pitchFamily="34" charset="0"/>
                <a:cs typeface="Arial" panose="020B0604020202020204" pitchFamily="34" charset="0"/>
              </a:rPr>
              <a:t>.</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By using </a:t>
            </a:r>
            <a:r>
              <a:rPr lang="en-US" sz="2200" b="1" dirty="0">
                <a:latin typeface="Arial" panose="020B0604020202020204" pitchFamily="34" charset="0"/>
                <a:cs typeface="Arial" panose="020B0604020202020204" pitchFamily="34" charset="0"/>
              </a:rPr>
              <a:t>float CSS </a:t>
            </a:r>
            <a:r>
              <a:rPr lang="en-US" sz="2200" dirty="0">
                <a:latin typeface="Arial" panose="020B0604020202020204" pitchFamily="34" charset="0"/>
                <a:cs typeface="Arial" panose="020B0604020202020204" pitchFamily="34" charset="0"/>
              </a:rPr>
              <a:t>properties, we can command our website to display multiple CSS elements adjacently. </a:t>
            </a:r>
            <a:endParaRPr lang="en-US" sz="2200" b="1" dirty="0">
              <a:latin typeface="Arial" panose="020B0604020202020204" pitchFamily="34" charset="0"/>
              <a:cs typeface="Arial" panose="020B0604020202020204" pitchFamily="34" charset="0"/>
            </a:endParaRPr>
          </a:p>
        </p:txBody>
      </p:sp>
      <p:pic>
        <p:nvPicPr>
          <p:cNvPr id="10" name="Picture 4" descr="https://blog.4psa.com/wp-content/uploads/block-inline1.png"/>
          <p:cNvPicPr>
            <a:picLocks noChangeAspect="1" noChangeArrowheads="1"/>
          </p:cNvPicPr>
          <p:nvPr/>
        </p:nvPicPr>
        <p:blipFill rotWithShape="1">
          <a:blip r:embed="rId3">
            <a:extLst>
              <a:ext uri="{28A0092B-C50C-407E-A947-70E740481C1C}">
                <a14:useLocalDpi xmlns:a14="http://schemas.microsoft.com/office/drawing/2010/main" val="0"/>
              </a:ext>
            </a:extLst>
          </a:blip>
          <a:srcRect l="-1" r="-2744"/>
          <a:stretch/>
        </p:blipFill>
        <p:spPr bwMode="auto">
          <a:xfrm>
            <a:off x="304800" y="703120"/>
            <a:ext cx="7620000" cy="3756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089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Floating</a:t>
            </a:r>
          </a:p>
        </p:txBody>
      </p:sp>
      <p:sp>
        <p:nvSpPr>
          <p:cNvPr id="12" name="Shape 70"/>
          <p:cNvSpPr txBox="1">
            <a:spLocks/>
          </p:cNvSpPr>
          <p:nvPr/>
        </p:nvSpPr>
        <p:spPr>
          <a:xfrm>
            <a:off x="304800" y="4711856"/>
            <a:ext cx="8610599" cy="1066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a:latin typeface="Arial" panose="020B0604020202020204" pitchFamily="34" charset="0"/>
                <a:cs typeface="Arial" panose="020B0604020202020204" pitchFamily="34" charset="0"/>
              </a:rPr>
              <a:t>In order make these block elements behave similar to inline elements, we utilize a CSS property called </a:t>
            </a:r>
            <a:r>
              <a:rPr lang="en-US" sz="2200" b="1" dirty="0">
                <a:latin typeface="Arial" panose="020B0604020202020204" pitchFamily="34" charset="0"/>
                <a:cs typeface="Arial" panose="020B0604020202020204" pitchFamily="34" charset="0"/>
              </a:rPr>
              <a:t>float. </a:t>
            </a:r>
          </a:p>
          <a:p>
            <a:endParaRPr lang="en-US" sz="2200" b="1"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Floats are </a:t>
            </a:r>
            <a:r>
              <a:rPr lang="en-US" sz="2200" b="1" u="sng" dirty="0">
                <a:latin typeface="Arial" panose="020B0604020202020204" pitchFamily="34" charset="0"/>
                <a:cs typeface="Arial" panose="020B0604020202020204" pitchFamily="34" charset="0"/>
              </a:rPr>
              <a:t>necessary</a:t>
            </a:r>
            <a:r>
              <a:rPr lang="en-US" sz="2200" dirty="0">
                <a:latin typeface="Arial" panose="020B0604020202020204" pitchFamily="34" charset="0"/>
                <a:cs typeface="Arial" panose="020B0604020202020204" pitchFamily="34" charset="0"/>
              </a:rPr>
              <a:t> for building web layouts</a:t>
            </a:r>
          </a:p>
        </p:txBody>
      </p:sp>
      <p:pic>
        <p:nvPicPr>
          <p:cNvPr id="13" name="Picture 4" descr="https://css-tricks.com/wp-content/csstricks-uploads/web-layout.png"/>
          <p:cNvPicPr>
            <a:picLocks noChangeAspect="1" noChangeArrowheads="1"/>
          </p:cNvPicPr>
          <p:nvPr/>
        </p:nvPicPr>
        <p:blipFill rotWithShape="1">
          <a:blip r:embed="rId3">
            <a:extLst>
              <a:ext uri="{28A0092B-C50C-407E-A947-70E740481C1C}">
                <a14:useLocalDpi xmlns:a14="http://schemas.microsoft.com/office/drawing/2010/main" val="0"/>
              </a:ext>
            </a:extLst>
          </a:blip>
          <a:srcRect l="15921" r="19179"/>
          <a:stretch/>
        </p:blipFill>
        <p:spPr bwMode="auto">
          <a:xfrm>
            <a:off x="0" y="747991"/>
            <a:ext cx="5715000" cy="39002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rotWithShape="1">
          <a:blip r:embed="rId4"/>
          <a:srcRect b="70232"/>
          <a:stretch/>
        </p:blipFill>
        <p:spPr>
          <a:xfrm>
            <a:off x="5867400" y="1239085"/>
            <a:ext cx="2896042" cy="669930"/>
          </a:xfrm>
          <a:prstGeom prst="rect">
            <a:avLst/>
          </a:prstGeom>
        </p:spPr>
      </p:pic>
      <p:pic>
        <p:nvPicPr>
          <p:cNvPr id="2" name="Picture 1"/>
          <p:cNvPicPr>
            <a:picLocks noChangeAspect="1"/>
          </p:cNvPicPr>
          <p:nvPr/>
        </p:nvPicPr>
        <p:blipFill>
          <a:blip r:embed="rId5"/>
          <a:stretch>
            <a:fillRect/>
          </a:stretch>
        </p:blipFill>
        <p:spPr>
          <a:xfrm>
            <a:off x="5867400" y="1905000"/>
            <a:ext cx="2896042" cy="2240101"/>
          </a:xfrm>
          <a:prstGeom prst="rect">
            <a:avLst/>
          </a:prstGeom>
        </p:spPr>
      </p:pic>
    </p:spTree>
    <p:extLst>
      <p:ext uri="{BB962C8B-B14F-4D97-AF65-F5344CB8AC3E}">
        <p14:creationId xmlns:p14="http://schemas.microsoft.com/office/powerpoint/2010/main" val="2219472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Clearing the Float</a:t>
            </a:r>
          </a:p>
        </p:txBody>
      </p:sp>
      <p:pic>
        <p:nvPicPr>
          <p:cNvPr id="4" name="Picture 3"/>
          <p:cNvPicPr>
            <a:picLocks noChangeAspect="1"/>
          </p:cNvPicPr>
          <p:nvPr/>
        </p:nvPicPr>
        <p:blipFill>
          <a:blip r:embed="rId3"/>
          <a:stretch>
            <a:fillRect/>
          </a:stretch>
        </p:blipFill>
        <p:spPr>
          <a:xfrm>
            <a:off x="304801" y="990600"/>
            <a:ext cx="8660618" cy="2819400"/>
          </a:xfrm>
          <a:prstGeom prst="rect">
            <a:avLst/>
          </a:prstGeom>
        </p:spPr>
      </p:pic>
      <p:sp>
        <p:nvSpPr>
          <p:cNvPr id="5" name="Shape 70"/>
          <p:cNvSpPr txBox="1">
            <a:spLocks/>
          </p:cNvSpPr>
          <p:nvPr/>
        </p:nvSpPr>
        <p:spPr>
          <a:xfrm>
            <a:off x="304800" y="4711856"/>
            <a:ext cx="8610599" cy="1066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a:latin typeface="Arial" panose="020B0604020202020204" pitchFamily="34" charset="0"/>
                <a:cs typeface="Arial" panose="020B0604020202020204" pitchFamily="34" charset="0"/>
              </a:rPr>
              <a:t>Sometimes… </a:t>
            </a:r>
            <a:r>
              <a:rPr lang="en-US" sz="2200" b="1" dirty="0">
                <a:latin typeface="Arial" panose="020B0604020202020204" pitchFamily="34" charset="0"/>
                <a:cs typeface="Arial" panose="020B0604020202020204" pitchFamily="34" charset="0"/>
              </a:rPr>
              <a:t>floats </a:t>
            </a:r>
            <a:r>
              <a:rPr lang="en-US" sz="2200" dirty="0">
                <a:latin typeface="Arial" panose="020B0604020202020204" pitchFamily="34" charset="0"/>
                <a:cs typeface="Arial" panose="020B0604020202020204" pitchFamily="34" charset="0"/>
              </a:rPr>
              <a:t>get in the way, and elements that we don’t want to be “in-line” are treated as such. </a:t>
            </a:r>
          </a:p>
        </p:txBody>
      </p:sp>
    </p:spTree>
    <p:extLst>
      <p:ext uri="{BB962C8B-B14F-4D97-AF65-F5344CB8AC3E}">
        <p14:creationId xmlns:p14="http://schemas.microsoft.com/office/powerpoint/2010/main" val="2086611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04800" y="98052"/>
            <a:ext cx="5257800" cy="461665"/>
          </a:xfrm>
          <a:prstGeom prst="rect">
            <a:avLst/>
          </a:prstGeom>
        </p:spPr>
        <p:txBody>
          <a:bodyPr wrap="square">
            <a:spAutoFit/>
          </a:bodyPr>
          <a:lstStyle/>
          <a:p>
            <a:r>
              <a:rPr lang="en-US" sz="2400" b="1" dirty="0" err="1">
                <a:latin typeface="Arial" panose="020B0604020202020204" pitchFamily="34" charset="0"/>
                <a:cs typeface="Arial" panose="020B0604020202020204" pitchFamily="34" charset="0"/>
              </a:rPr>
              <a:t>Clearfix</a:t>
            </a:r>
            <a:r>
              <a:rPr lang="en-US" sz="2400" b="1" dirty="0">
                <a:latin typeface="Arial" panose="020B0604020202020204" pitchFamily="34" charset="0"/>
                <a:cs typeface="Arial" panose="020B0604020202020204" pitchFamily="34" charset="0"/>
              </a:rPr>
              <a:t> Hack</a:t>
            </a:r>
          </a:p>
        </p:txBody>
      </p:sp>
      <p:sp>
        <p:nvSpPr>
          <p:cNvPr id="8" name="Shape 70"/>
          <p:cNvSpPr txBox="1">
            <a:spLocks/>
          </p:cNvSpPr>
          <p:nvPr/>
        </p:nvSpPr>
        <p:spPr>
          <a:xfrm>
            <a:off x="304800" y="5094928"/>
            <a:ext cx="8610599" cy="1066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a:latin typeface="Arial" panose="020B0604020202020204" pitchFamily="34" charset="0"/>
                <a:cs typeface="Arial" panose="020B0604020202020204" pitchFamily="34" charset="0"/>
              </a:rPr>
              <a:t>Sometimes when elements don’t match up in size, we get situations like the above… </a:t>
            </a:r>
          </a:p>
        </p:txBody>
      </p:sp>
      <p:pic>
        <p:nvPicPr>
          <p:cNvPr id="9" name="Picture 8"/>
          <p:cNvPicPr>
            <a:picLocks noChangeAspect="1"/>
          </p:cNvPicPr>
          <p:nvPr/>
        </p:nvPicPr>
        <p:blipFill>
          <a:blip r:embed="rId3"/>
          <a:stretch>
            <a:fillRect/>
          </a:stretch>
        </p:blipFill>
        <p:spPr>
          <a:xfrm>
            <a:off x="273413" y="732750"/>
            <a:ext cx="8450610" cy="4144049"/>
          </a:xfrm>
          <a:prstGeom prst="rect">
            <a:avLst/>
          </a:prstGeom>
        </p:spPr>
      </p:pic>
    </p:spTree>
    <p:extLst>
      <p:ext uri="{BB962C8B-B14F-4D97-AF65-F5344CB8AC3E}">
        <p14:creationId xmlns:p14="http://schemas.microsoft.com/office/powerpoint/2010/main" val="13140118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04800" y="98052"/>
            <a:ext cx="5257800" cy="461665"/>
          </a:xfrm>
          <a:prstGeom prst="rect">
            <a:avLst/>
          </a:prstGeom>
        </p:spPr>
        <p:txBody>
          <a:bodyPr wrap="square">
            <a:spAutoFit/>
          </a:bodyPr>
          <a:lstStyle/>
          <a:p>
            <a:r>
              <a:rPr lang="en-US" sz="2400" b="1" dirty="0" err="1">
                <a:latin typeface="Arial" panose="020B0604020202020204" pitchFamily="34" charset="0"/>
                <a:cs typeface="Arial" panose="020B0604020202020204" pitchFamily="34" charset="0"/>
              </a:rPr>
              <a:t>Clearfix</a:t>
            </a:r>
            <a:r>
              <a:rPr lang="en-US" sz="2400" b="1" dirty="0">
                <a:latin typeface="Arial" panose="020B0604020202020204" pitchFamily="34" charset="0"/>
                <a:cs typeface="Arial" panose="020B0604020202020204" pitchFamily="34" charset="0"/>
              </a:rPr>
              <a:t> Hack</a:t>
            </a:r>
          </a:p>
        </p:txBody>
      </p:sp>
      <p:sp>
        <p:nvSpPr>
          <p:cNvPr id="8" name="Shape 70"/>
          <p:cNvSpPr txBox="1">
            <a:spLocks/>
          </p:cNvSpPr>
          <p:nvPr/>
        </p:nvSpPr>
        <p:spPr>
          <a:xfrm>
            <a:off x="304800" y="4790613"/>
            <a:ext cx="8610599" cy="1066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a:latin typeface="Arial" panose="020B0604020202020204" pitchFamily="34" charset="0"/>
                <a:cs typeface="Arial" panose="020B0604020202020204" pitchFamily="34" charset="0"/>
              </a:rPr>
              <a:t>We can get around it by using what’s called the “</a:t>
            </a:r>
            <a:r>
              <a:rPr lang="en-US" sz="2200" dirty="0" err="1">
                <a:latin typeface="Arial" panose="020B0604020202020204" pitchFamily="34" charset="0"/>
                <a:cs typeface="Arial" panose="020B0604020202020204" pitchFamily="34" charset="0"/>
              </a:rPr>
              <a:t>clearfix</a:t>
            </a:r>
            <a:r>
              <a:rPr lang="en-US" sz="2200" dirty="0">
                <a:latin typeface="Arial" panose="020B0604020202020204" pitchFamily="34" charset="0"/>
                <a:cs typeface="Arial" panose="020B0604020202020204" pitchFamily="34" charset="0"/>
              </a:rPr>
              <a:t> hack”. By using the CSS property </a:t>
            </a:r>
            <a:r>
              <a:rPr lang="en-US" sz="2200" b="1" dirty="0">
                <a:latin typeface="Arial" panose="020B0604020202020204" pitchFamily="34" charset="0"/>
                <a:cs typeface="Arial" panose="020B0604020202020204" pitchFamily="34" charset="0"/>
              </a:rPr>
              <a:t>overflow: auto</a:t>
            </a:r>
            <a:r>
              <a:rPr lang="en-US" sz="2200" dirty="0">
                <a:latin typeface="Arial" panose="020B0604020202020204" pitchFamily="34" charset="0"/>
                <a:cs typeface="Arial" panose="020B0604020202020204" pitchFamily="34" charset="0"/>
              </a:rPr>
              <a:t>, the first element will fill up the empty parts of the flow.</a:t>
            </a:r>
          </a:p>
        </p:txBody>
      </p:sp>
      <p:pic>
        <p:nvPicPr>
          <p:cNvPr id="9" name="Picture 8"/>
          <p:cNvPicPr>
            <a:picLocks noChangeAspect="1"/>
          </p:cNvPicPr>
          <p:nvPr/>
        </p:nvPicPr>
        <p:blipFill>
          <a:blip r:embed="rId3"/>
          <a:stretch>
            <a:fillRect/>
          </a:stretch>
        </p:blipFill>
        <p:spPr>
          <a:xfrm>
            <a:off x="304800" y="802224"/>
            <a:ext cx="8374136" cy="4044095"/>
          </a:xfrm>
          <a:prstGeom prst="rect">
            <a:avLst/>
          </a:prstGeom>
        </p:spPr>
      </p:pic>
      <p:pic>
        <p:nvPicPr>
          <p:cNvPr id="10" name="Picture 9"/>
          <p:cNvPicPr>
            <a:picLocks noChangeAspect="1"/>
          </p:cNvPicPr>
          <p:nvPr/>
        </p:nvPicPr>
        <p:blipFill>
          <a:blip r:embed="rId4"/>
          <a:stretch>
            <a:fillRect/>
          </a:stretch>
        </p:blipFill>
        <p:spPr>
          <a:xfrm>
            <a:off x="7162800" y="5581190"/>
            <a:ext cx="1592943" cy="812243"/>
          </a:xfrm>
          <a:prstGeom prst="rect">
            <a:avLst/>
          </a:prstGeom>
        </p:spPr>
      </p:pic>
    </p:spTree>
    <p:extLst>
      <p:ext uri="{BB962C8B-B14F-4D97-AF65-F5344CB8AC3E}">
        <p14:creationId xmlns:p14="http://schemas.microsoft.com/office/powerpoint/2010/main" val="11795007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Quick Demo!</a:t>
            </a:r>
          </a:p>
        </p:txBody>
      </p:sp>
      <p:cxnSp>
        <p:nvCxnSpPr>
          <p:cNvPr id="11" name="Straight Connector 10"/>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838200"/>
            <a:ext cx="5402504" cy="5410200"/>
          </a:xfrm>
          <a:prstGeom prst="rect">
            <a:avLst/>
          </a:prstGeom>
        </p:spPr>
      </p:pic>
    </p:spTree>
    <p:extLst>
      <p:ext uri="{BB962C8B-B14F-4D97-AF65-F5344CB8AC3E}">
        <p14:creationId xmlns:p14="http://schemas.microsoft.com/office/powerpoint/2010/main" val="37731811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Quick Demo!</a:t>
            </a:r>
          </a:p>
        </p:txBody>
      </p:sp>
      <p:cxnSp>
        <p:nvCxnSpPr>
          <p:cNvPr id="11" name="Straight Connector 10"/>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9525" y="747992"/>
            <a:ext cx="9134475" cy="3505200"/>
          </a:xfrm>
          <a:prstGeom prst="rect">
            <a:avLst/>
          </a:prstGeom>
        </p:spPr>
      </p:pic>
    </p:spTree>
    <p:extLst>
      <p:ext uri="{BB962C8B-B14F-4D97-AF65-F5344CB8AC3E}">
        <p14:creationId xmlns:p14="http://schemas.microsoft.com/office/powerpoint/2010/main" val="15754925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Assignment</a:t>
            </a:r>
          </a:p>
        </p:txBody>
      </p:sp>
      <p:sp>
        <p:nvSpPr>
          <p:cNvPr id="5" name="Shape 70"/>
          <p:cNvSpPr txBox="1">
            <a:spLocks/>
          </p:cNvSpPr>
          <p:nvPr/>
        </p:nvSpPr>
        <p:spPr>
          <a:xfrm>
            <a:off x="304799" y="761999"/>
            <a:ext cx="8740775" cy="554577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dirty="0">
                <a:latin typeface="Arial" panose="020B0604020202020204" pitchFamily="34" charset="0"/>
                <a:cs typeface="Arial" panose="020B0604020202020204" pitchFamily="34" charset="0"/>
              </a:rPr>
              <a:t>Really, work hard on this assignment! </a:t>
            </a:r>
            <a:r>
              <a:rPr lang="en-US" sz="2200" dirty="0">
                <a:latin typeface="Arial" panose="020B0604020202020204" pitchFamily="34" charset="0"/>
                <a:cs typeface="Arial" panose="020B0604020202020204" pitchFamily="34" charset="0"/>
              </a:rPr>
              <a:t>This assignment introduces you to fundamental concepts that we’ll be building the entire course-long.</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Review In Class Material </a:t>
            </a:r>
            <a:r>
              <a:rPr lang="en-US" sz="2200" b="1" i="1" dirty="0">
                <a:latin typeface="Arial" panose="020B0604020202020204" pitchFamily="34" charset="0"/>
                <a:cs typeface="Arial" panose="020B0604020202020204" pitchFamily="34" charset="0"/>
              </a:rPr>
              <a:t>especially</a:t>
            </a:r>
            <a:r>
              <a:rPr lang="en-US" sz="2200" b="1" dirty="0">
                <a:latin typeface="Arial" panose="020B0604020202020204" pitchFamily="34" charset="0"/>
                <a:cs typeface="Arial" panose="020B0604020202020204" pitchFamily="34" charset="0"/>
              </a:rPr>
              <a:t> Exercises:</a:t>
            </a:r>
            <a:br>
              <a:rPr lang="en-US" sz="2200" b="1"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hlinkClick r:id="rId3"/>
              </a:rPr>
              <a:t>https://github.com/the-Coding-Boot-Camp-at-UT-Austin/04-16-Class-Content</a:t>
            </a:r>
            <a:endParaRPr lang="en-US" sz="2200"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Work with your peers! </a:t>
            </a:r>
            <a:r>
              <a:rPr lang="en-US" sz="2200" dirty="0">
                <a:latin typeface="Arial" panose="020B0604020202020204" pitchFamily="34" charset="0"/>
                <a:cs typeface="Arial" panose="020B0604020202020204" pitchFamily="34" charset="0"/>
              </a:rPr>
              <a:t>It’s much better than screaming at your computer alone.</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Ask Questions on Slack! </a:t>
            </a:r>
            <a:r>
              <a:rPr lang="en-US" sz="2200" dirty="0">
                <a:latin typeface="Arial" panose="020B0604020202020204" pitchFamily="34" charset="0"/>
                <a:cs typeface="Arial" panose="020B0604020202020204" pitchFamily="34" charset="0"/>
              </a:rPr>
              <a:t>Your peers, TAs, and Instructors are all here to help when they can. </a:t>
            </a:r>
            <a:endParaRPr lang="en-US" sz="2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91366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Demo</a:t>
            </a:r>
          </a:p>
        </p:txBody>
      </p:sp>
      <p:sp>
        <p:nvSpPr>
          <p:cNvPr id="4"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2800" i="1" dirty="0">
                <a:latin typeface="Arial" panose="020B0604020202020204" pitchFamily="34" charset="0"/>
                <a:ea typeface="Roboto" panose="02000000000000000000" pitchFamily="2" charset="0"/>
                <a:cs typeface="Arial" panose="020B0604020202020204" pitchFamily="34" charset="0"/>
              </a:rPr>
              <a:t>(2-FloatExamples) </a:t>
            </a:r>
          </a:p>
        </p:txBody>
      </p:sp>
    </p:spTree>
    <p:extLst>
      <p:ext uri="{BB962C8B-B14F-4D97-AF65-F5344CB8AC3E}">
        <p14:creationId xmlns:p14="http://schemas.microsoft.com/office/powerpoint/2010/main" val="496413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Fantastic Guide on Floats ****</a:t>
            </a:r>
          </a:p>
        </p:txBody>
      </p:sp>
      <p:cxnSp>
        <p:nvCxnSpPr>
          <p:cNvPr id="11" name="Straight Connector 10"/>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stretch>
            <a:fillRect/>
          </a:stretch>
        </p:blipFill>
        <p:spPr>
          <a:xfrm>
            <a:off x="3429727" y="835761"/>
            <a:ext cx="5485672" cy="4625898"/>
          </a:xfrm>
          <a:prstGeom prst="rect">
            <a:avLst/>
          </a:prstGeom>
          <a:ln>
            <a:solidFill>
              <a:schemeClr val="accent1"/>
            </a:solidFill>
          </a:ln>
        </p:spPr>
      </p:pic>
      <p:sp>
        <p:nvSpPr>
          <p:cNvPr id="13" name="Shape 70"/>
          <p:cNvSpPr txBox="1">
            <a:spLocks/>
          </p:cNvSpPr>
          <p:nvPr/>
        </p:nvSpPr>
        <p:spPr>
          <a:xfrm>
            <a:off x="409304" y="5518076"/>
            <a:ext cx="8610599" cy="654124"/>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b="1" dirty="0">
                <a:latin typeface="Arial" panose="020B0604020202020204" pitchFamily="34" charset="0"/>
                <a:cs typeface="Arial" panose="020B0604020202020204" pitchFamily="34" charset="0"/>
              </a:rPr>
              <a:t>To all serious front-end developers (this is a </a:t>
            </a:r>
            <a:r>
              <a:rPr lang="en-US" sz="2000" b="1" u="sng" dirty="0">
                <a:latin typeface="Arial" panose="020B0604020202020204" pitchFamily="34" charset="0"/>
                <a:cs typeface="Arial" panose="020B0604020202020204" pitchFamily="34" charset="0"/>
              </a:rPr>
              <a:t>necessary</a:t>
            </a:r>
            <a:r>
              <a:rPr lang="en-US" sz="2000" b="1" dirty="0">
                <a:latin typeface="Arial" panose="020B0604020202020204" pitchFamily="34" charset="0"/>
                <a:cs typeface="Arial" panose="020B0604020202020204" pitchFamily="34" charset="0"/>
              </a:rPr>
              <a:t> read):</a:t>
            </a:r>
            <a:r>
              <a:rPr lang="en-US" sz="2200" dirty="0">
                <a:latin typeface="Arial" panose="020B0604020202020204" pitchFamily="34" charset="0"/>
                <a:cs typeface="Arial" panose="020B0604020202020204" pitchFamily="34" charset="0"/>
              </a:rPr>
              <a:t> </a:t>
            </a:r>
            <a:br>
              <a:rPr lang="en-US" sz="2200"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hlinkClick r:id="rId3"/>
              </a:rPr>
              <a:t>https://css-tricks.com/all-about-floats/</a:t>
            </a:r>
            <a:endParaRPr lang="en-US" sz="2200" dirty="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4"/>
          <a:stretch>
            <a:fillRect/>
          </a:stretch>
        </p:blipFill>
        <p:spPr>
          <a:xfrm>
            <a:off x="304800" y="766499"/>
            <a:ext cx="2867025" cy="752475"/>
          </a:xfrm>
          <a:prstGeom prst="rect">
            <a:avLst/>
          </a:prstGeom>
        </p:spPr>
      </p:pic>
    </p:spTree>
    <p:extLst>
      <p:ext uri="{BB962C8B-B14F-4D97-AF65-F5344CB8AC3E}">
        <p14:creationId xmlns:p14="http://schemas.microsoft.com/office/powerpoint/2010/main" val="15204530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TextBox 3"/>
          <p:cNvSpPr txBox="1"/>
          <p:nvPr/>
        </p:nvSpPr>
        <p:spPr>
          <a:xfrm>
            <a:off x="304800" y="914400"/>
            <a:ext cx="8686800" cy="3046988"/>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In this activity, you will be flexing your newfound floating skills to create a conceptual layout. Eyeball the design to your best ability.</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Additional instructions, sent via Slack.</a:t>
            </a:r>
          </a:p>
          <a:p>
            <a:endParaRPr lang="en-US" sz="2400" dirty="0">
              <a:latin typeface="Arial" panose="020B0604020202020204" pitchFamily="34" charset="0"/>
              <a:ea typeface="Roboto" pitchFamily="2" charset="0"/>
              <a:cs typeface="Arial" panose="020B0604020202020204" pitchFamily="34" charset="0"/>
            </a:endParaRPr>
          </a:p>
        </p:txBody>
      </p:sp>
      <p:sp>
        <p:nvSpPr>
          <p:cNvPr id="5" name="Rectangle 4"/>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6" name="TextBox 5"/>
          <p:cNvSpPr txBox="1"/>
          <p:nvPr/>
        </p:nvSpPr>
        <p:spPr>
          <a:xfrm>
            <a:off x="2438400" y="124825"/>
            <a:ext cx="65532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3-FloatLayout-Activity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30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1971812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 name="Rectangle 5"/>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pic>
        <p:nvPicPr>
          <p:cNvPr id="7" name="Picture 6"/>
          <p:cNvPicPr>
            <a:picLocks noChangeAspect="1"/>
          </p:cNvPicPr>
          <p:nvPr/>
        </p:nvPicPr>
        <p:blipFill>
          <a:blip r:embed="rId3"/>
          <a:stretch>
            <a:fillRect/>
          </a:stretch>
        </p:blipFill>
        <p:spPr>
          <a:xfrm>
            <a:off x="0" y="952500"/>
            <a:ext cx="9144000" cy="4953000"/>
          </a:xfrm>
          <a:prstGeom prst="rect">
            <a:avLst/>
          </a:prstGeom>
        </p:spPr>
      </p:pic>
    </p:spTree>
    <p:extLst>
      <p:ext uri="{BB962C8B-B14F-4D97-AF65-F5344CB8AC3E}">
        <p14:creationId xmlns:p14="http://schemas.microsoft.com/office/powerpoint/2010/main" val="33477981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Good work!</a:t>
            </a:r>
          </a:p>
        </p:txBody>
      </p:sp>
      <p:pic>
        <p:nvPicPr>
          <p:cNvPr id="4" name="Picture 2" descr="http://cdn.pophangover.com/wp-content/uploads/2012/06/good-job-good-effort-kid-e133902115788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49" y="783753"/>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86000" y="5807177"/>
            <a:ext cx="4572000" cy="400110"/>
          </a:xfrm>
          <a:prstGeom prst="rect">
            <a:avLst/>
          </a:prstGeom>
        </p:spPr>
        <p:txBody>
          <a:bodyPr>
            <a:spAutoFit/>
          </a:bodyPr>
          <a:lstStyle/>
          <a:p>
            <a:pPr algn="ctr"/>
            <a:r>
              <a:rPr lang="en-US" sz="2000" b="1" dirty="0">
                <a:latin typeface="Arial" panose="020B0604020202020204" pitchFamily="34" charset="0"/>
                <a:cs typeface="Arial" panose="020B0604020202020204" pitchFamily="34" charset="0"/>
              </a:rPr>
              <a:t>Your Brain may rest now</a:t>
            </a:r>
          </a:p>
        </p:txBody>
      </p:sp>
    </p:spTree>
    <p:extLst>
      <p:ext uri="{BB962C8B-B14F-4D97-AF65-F5344CB8AC3E}">
        <p14:creationId xmlns:p14="http://schemas.microsoft.com/office/powerpoint/2010/main" val="23742523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a:t>
            </a:r>
          </a:p>
        </p:txBody>
      </p:sp>
    </p:spTree>
    <p:extLst>
      <p:ext uri="{BB962C8B-B14F-4D97-AF65-F5344CB8AC3E}">
        <p14:creationId xmlns:p14="http://schemas.microsoft.com/office/powerpoint/2010/main" val="40916214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Positioning</a:t>
            </a:r>
          </a:p>
        </p:txBody>
      </p:sp>
    </p:spTree>
    <p:extLst>
      <p:ext uri="{BB962C8B-B14F-4D97-AF65-F5344CB8AC3E}">
        <p14:creationId xmlns:p14="http://schemas.microsoft.com/office/powerpoint/2010/main" val="6985893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Position: Static (Default)</a:t>
            </a:r>
          </a:p>
        </p:txBody>
      </p:sp>
      <p:pic>
        <p:nvPicPr>
          <p:cNvPr id="4" name="Picture 3"/>
          <p:cNvPicPr>
            <a:picLocks noChangeAspect="1"/>
          </p:cNvPicPr>
          <p:nvPr/>
        </p:nvPicPr>
        <p:blipFill>
          <a:blip r:embed="rId3"/>
          <a:stretch>
            <a:fillRect/>
          </a:stretch>
        </p:blipFill>
        <p:spPr>
          <a:xfrm>
            <a:off x="304800" y="914400"/>
            <a:ext cx="2286000" cy="5309886"/>
          </a:xfrm>
          <a:prstGeom prst="rect">
            <a:avLst/>
          </a:prstGeom>
        </p:spPr>
      </p:pic>
      <p:sp>
        <p:nvSpPr>
          <p:cNvPr id="5" name="TextBox 4"/>
          <p:cNvSpPr txBox="1"/>
          <p:nvPr/>
        </p:nvSpPr>
        <p:spPr>
          <a:xfrm>
            <a:off x="2819400" y="914400"/>
            <a:ext cx="6172200" cy="461665"/>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Arial" panose="020B0604020202020204" pitchFamily="34" charset="0"/>
                <a:ea typeface="Roboto" pitchFamily="2" charset="0"/>
                <a:cs typeface="Arial" panose="020B0604020202020204" pitchFamily="34" charset="0"/>
              </a:rPr>
              <a:t>Four boxes placed statically (default) </a:t>
            </a:r>
          </a:p>
        </p:txBody>
      </p:sp>
    </p:spTree>
    <p:extLst>
      <p:ext uri="{BB962C8B-B14F-4D97-AF65-F5344CB8AC3E}">
        <p14:creationId xmlns:p14="http://schemas.microsoft.com/office/powerpoint/2010/main" val="1171385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Position: Relative</a:t>
            </a:r>
          </a:p>
        </p:txBody>
      </p:sp>
      <p:sp>
        <p:nvSpPr>
          <p:cNvPr id="4" name="TextBox 3"/>
          <p:cNvSpPr txBox="1"/>
          <p:nvPr/>
        </p:nvSpPr>
        <p:spPr>
          <a:xfrm>
            <a:off x="3200400" y="914400"/>
            <a:ext cx="5791200" cy="1200329"/>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Arial" panose="020B0604020202020204" pitchFamily="34" charset="0"/>
                <a:ea typeface="Roboto" pitchFamily="2" charset="0"/>
                <a:cs typeface="Arial" panose="020B0604020202020204" pitchFamily="34" charset="0"/>
              </a:rPr>
              <a:t>Switching the boxes to relative nudges the boxes in relation to their “original” location.</a:t>
            </a:r>
          </a:p>
        </p:txBody>
      </p:sp>
      <p:pic>
        <p:nvPicPr>
          <p:cNvPr id="5" name="Picture 4"/>
          <p:cNvPicPr>
            <a:picLocks noChangeAspect="1"/>
          </p:cNvPicPr>
          <p:nvPr/>
        </p:nvPicPr>
        <p:blipFill>
          <a:blip r:embed="rId3"/>
          <a:stretch>
            <a:fillRect/>
          </a:stretch>
        </p:blipFill>
        <p:spPr>
          <a:xfrm>
            <a:off x="304800" y="747990"/>
            <a:ext cx="2783310" cy="5652261"/>
          </a:xfrm>
          <a:prstGeom prst="rect">
            <a:avLst/>
          </a:prstGeom>
        </p:spPr>
      </p:pic>
      <p:pic>
        <p:nvPicPr>
          <p:cNvPr id="6" name="Picture 5"/>
          <p:cNvPicPr>
            <a:picLocks noChangeAspect="1"/>
          </p:cNvPicPr>
          <p:nvPr/>
        </p:nvPicPr>
        <p:blipFill>
          <a:blip r:embed="rId4"/>
          <a:stretch>
            <a:fillRect/>
          </a:stretch>
        </p:blipFill>
        <p:spPr>
          <a:xfrm>
            <a:off x="3733800" y="2155295"/>
            <a:ext cx="2773777" cy="4160666"/>
          </a:xfrm>
          <a:prstGeom prst="rect">
            <a:avLst/>
          </a:prstGeom>
        </p:spPr>
      </p:pic>
    </p:spTree>
    <p:extLst>
      <p:ext uri="{BB962C8B-B14F-4D97-AF65-F5344CB8AC3E}">
        <p14:creationId xmlns:p14="http://schemas.microsoft.com/office/powerpoint/2010/main" val="1055653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Position: Absolute</a:t>
            </a:r>
          </a:p>
        </p:txBody>
      </p:sp>
      <p:pic>
        <p:nvPicPr>
          <p:cNvPr id="4" name="Picture 3"/>
          <p:cNvPicPr>
            <a:picLocks noChangeAspect="1"/>
          </p:cNvPicPr>
          <p:nvPr/>
        </p:nvPicPr>
        <p:blipFill>
          <a:blip r:embed="rId3"/>
          <a:stretch>
            <a:fillRect/>
          </a:stretch>
        </p:blipFill>
        <p:spPr>
          <a:xfrm>
            <a:off x="304800" y="976582"/>
            <a:ext cx="7417401" cy="3862387"/>
          </a:xfrm>
          <a:prstGeom prst="rect">
            <a:avLst/>
          </a:prstGeom>
        </p:spPr>
      </p:pic>
      <p:sp>
        <p:nvSpPr>
          <p:cNvPr id="5" name="TextBox 4"/>
          <p:cNvSpPr txBox="1"/>
          <p:nvPr/>
        </p:nvSpPr>
        <p:spPr>
          <a:xfrm>
            <a:off x="363583" y="5715072"/>
            <a:ext cx="8686800" cy="461665"/>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Arial" panose="020B0604020202020204" pitchFamily="34" charset="0"/>
                <a:ea typeface="Roboto" pitchFamily="2" charset="0"/>
                <a:cs typeface="Arial" panose="020B0604020202020204" pitchFamily="34" charset="0"/>
              </a:rPr>
              <a:t>Position with location relevant to first “placed” element </a:t>
            </a:r>
          </a:p>
        </p:txBody>
      </p:sp>
    </p:spTree>
    <p:extLst>
      <p:ext uri="{BB962C8B-B14F-4D97-AF65-F5344CB8AC3E}">
        <p14:creationId xmlns:p14="http://schemas.microsoft.com/office/powerpoint/2010/main" val="10710615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Important of All….</a:t>
            </a:r>
          </a:p>
        </p:txBody>
      </p:sp>
      <p:sp>
        <p:nvSpPr>
          <p:cNvPr id="5" name="Shape 70"/>
          <p:cNvSpPr txBox="1">
            <a:spLocks/>
          </p:cNvSpPr>
          <p:nvPr/>
        </p:nvSpPr>
        <p:spPr>
          <a:xfrm>
            <a:off x="304799" y="5715000"/>
            <a:ext cx="8740775" cy="592776"/>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sz="2200" b="1" dirty="0">
                <a:latin typeface="Arial" panose="020B0604020202020204" pitchFamily="34" charset="0"/>
                <a:cs typeface="Arial" panose="020B0604020202020204" pitchFamily="34" charset="0"/>
              </a:rPr>
              <a:t>Just Submit SOMETHING… </a:t>
            </a:r>
            <a:r>
              <a:rPr lang="en-US" sz="2200" dirty="0">
                <a:latin typeface="Arial" panose="020B0604020202020204" pitchFamily="34" charset="0"/>
                <a:cs typeface="Arial" panose="020B0604020202020204" pitchFamily="34" charset="0"/>
              </a:rPr>
              <a:t>Even if it seems pretty crummy!</a:t>
            </a:r>
          </a:p>
        </p:txBody>
      </p:sp>
      <p:pic>
        <p:nvPicPr>
          <p:cNvPr id="1026" name="Picture 2" descr="http://theloushe.typepad.com/.a/6a00d83454c42469e201676183a3ad970b-p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14400"/>
            <a:ext cx="6172200" cy="4604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0753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89560" y="783753"/>
            <a:ext cx="8593799" cy="4281209"/>
          </a:xfrm>
          <a:prstGeom prst="rect">
            <a:avLst/>
          </a:prstGeom>
        </p:spPr>
      </p:pic>
      <p:sp>
        <p:nvSpPr>
          <p:cNvPr id="5" name="TextBox 4"/>
          <p:cNvSpPr txBox="1"/>
          <p:nvPr/>
        </p:nvSpPr>
        <p:spPr>
          <a:xfrm>
            <a:off x="363583" y="5715072"/>
            <a:ext cx="8686800" cy="461665"/>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Arial" panose="020B0604020202020204" pitchFamily="34" charset="0"/>
                <a:ea typeface="Roboto" pitchFamily="2" charset="0"/>
                <a:cs typeface="Arial" panose="020B0604020202020204" pitchFamily="34" charset="0"/>
              </a:rPr>
              <a:t>Position with exact coordinates to the browser window</a:t>
            </a:r>
          </a:p>
        </p:txBody>
      </p:sp>
      <p:sp>
        <p:nvSpPr>
          <p:cNvPr id="6" name="Rectangle 5"/>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Position: Fixed</a:t>
            </a:r>
          </a:p>
        </p:txBody>
      </p:sp>
    </p:spTree>
    <p:extLst>
      <p:ext uri="{BB962C8B-B14F-4D97-AF65-F5344CB8AC3E}">
        <p14:creationId xmlns:p14="http://schemas.microsoft.com/office/powerpoint/2010/main" val="41680766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Layering with Z-Index</a:t>
            </a:r>
          </a:p>
        </p:txBody>
      </p:sp>
      <p:pic>
        <p:nvPicPr>
          <p:cNvPr id="4" name="Picture 2" descr="https://cdn.css-tricks.com/wp-content/uploads/2011/09/basicz-inde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14400"/>
            <a:ext cx="8268507" cy="4572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63583" y="5331446"/>
            <a:ext cx="8686800" cy="830997"/>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Arial" panose="020B0604020202020204" pitchFamily="34" charset="0"/>
                <a:ea typeface="Roboto" pitchFamily="2" charset="0"/>
                <a:cs typeface="Arial" panose="020B0604020202020204" pitchFamily="34" charset="0"/>
              </a:rPr>
              <a:t>Z-Index allows you to layer elements on top of each other when placed in absolute coordinates </a:t>
            </a:r>
          </a:p>
        </p:txBody>
      </p:sp>
    </p:spTree>
    <p:extLst>
      <p:ext uri="{BB962C8B-B14F-4D97-AF65-F5344CB8AC3E}">
        <p14:creationId xmlns:p14="http://schemas.microsoft.com/office/powerpoint/2010/main" val="23983386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98052"/>
            <a:ext cx="69342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Hiding Things </a:t>
            </a:r>
          </a:p>
        </p:txBody>
      </p:sp>
      <p:sp>
        <p:nvSpPr>
          <p:cNvPr id="4" name="Shape 70"/>
          <p:cNvSpPr txBox="1">
            <a:spLocks/>
          </p:cNvSpPr>
          <p:nvPr/>
        </p:nvSpPr>
        <p:spPr>
          <a:xfrm>
            <a:off x="304800" y="4419600"/>
            <a:ext cx="8610599" cy="198065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a:latin typeface="Arial" panose="020B0604020202020204" pitchFamily="34" charset="0"/>
                <a:cs typeface="Arial" panose="020B0604020202020204" pitchFamily="34" charset="0"/>
              </a:rPr>
              <a:t>Display none allows elements to be completely hidden from view.</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This becomes useful because in later sections, we will be selectively activating and de-activating.  </a:t>
            </a:r>
            <a:endParaRPr lang="en-US" sz="2200" b="1"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274320" y="798419"/>
            <a:ext cx="2164080" cy="3393940"/>
          </a:xfrm>
          <a:prstGeom prst="rect">
            <a:avLst/>
          </a:prstGeom>
        </p:spPr>
      </p:pic>
    </p:spTree>
    <p:extLst>
      <p:ext uri="{BB962C8B-B14F-4D97-AF65-F5344CB8AC3E}">
        <p14:creationId xmlns:p14="http://schemas.microsoft.com/office/powerpoint/2010/main" val="435688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Demo</a:t>
            </a:r>
          </a:p>
        </p:txBody>
      </p:sp>
      <p:sp>
        <p:nvSpPr>
          <p:cNvPr id="4"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2800" i="1" dirty="0">
                <a:latin typeface="Arial" panose="020B0604020202020204" pitchFamily="34" charset="0"/>
                <a:ea typeface="Roboto" panose="02000000000000000000" pitchFamily="2" charset="0"/>
                <a:cs typeface="Arial" panose="020B0604020202020204" pitchFamily="34" charset="0"/>
              </a:rPr>
              <a:t>(5-CSS_PositionedLayout) </a:t>
            </a:r>
          </a:p>
        </p:txBody>
      </p:sp>
    </p:spTree>
    <p:extLst>
      <p:ext uri="{BB962C8B-B14F-4D97-AF65-F5344CB8AC3E}">
        <p14:creationId xmlns:p14="http://schemas.microsoft.com/office/powerpoint/2010/main" val="24155190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98052"/>
            <a:ext cx="69342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Great Resource</a:t>
            </a:r>
          </a:p>
        </p:txBody>
      </p:sp>
      <p:sp>
        <p:nvSpPr>
          <p:cNvPr id="4" name="Shape 70"/>
          <p:cNvSpPr txBox="1">
            <a:spLocks/>
          </p:cNvSpPr>
          <p:nvPr/>
        </p:nvSpPr>
        <p:spPr>
          <a:xfrm>
            <a:off x="409304" y="5348962"/>
            <a:ext cx="8610599" cy="1061374"/>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b="1" dirty="0">
                <a:latin typeface="Arial" panose="020B0604020202020204" pitchFamily="34" charset="0"/>
                <a:cs typeface="Arial" panose="020B0604020202020204" pitchFamily="34" charset="0"/>
              </a:rPr>
              <a:t>Another great read for front-end developers (and game designers):</a:t>
            </a:r>
            <a:br>
              <a:rPr lang="en-US" sz="2000" b="1"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hlinkClick r:id="rId2"/>
              </a:rPr>
              <a:t>http://learn.shayhowe.com/html-css/positioning-content/</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2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378825" y="820274"/>
            <a:ext cx="8536576" cy="3551265"/>
          </a:xfrm>
          <a:prstGeom prst="rect">
            <a:avLst/>
          </a:prstGeom>
        </p:spPr>
      </p:pic>
    </p:spTree>
    <p:extLst>
      <p:ext uri="{BB962C8B-B14F-4D97-AF65-F5344CB8AC3E}">
        <p14:creationId xmlns:p14="http://schemas.microsoft.com/office/powerpoint/2010/main" val="12500965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TextBox 3"/>
          <p:cNvSpPr txBox="1"/>
          <p:nvPr/>
        </p:nvSpPr>
        <p:spPr>
          <a:xfrm>
            <a:off x="304800" y="914400"/>
            <a:ext cx="8686800" cy="3077766"/>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In this activity, you will be flexing your newfound positioning skills to create another conceptual layout. Eyeball the design to your best ability.</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Additional instructions, sent via Slack.</a:t>
            </a:r>
          </a:p>
          <a:p>
            <a:endParaRPr lang="en-US" sz="2400" dirty="0">
              <a:latin typeface="Arial" panose="020B0604020202020204" pitchFamily="34" charset="0"/>
              <a:ea typeface="Roboto" pitchFamily="2" charset="0"/>
              <a:cs typeface="Arial" panose="020B0604020202020204" pitchFamily="34" charset="0"/>
            </a:endParaRPr>
          </a:p>
        </p:txBody>
      </p:sp>
      <p:sp>
        <p:nvSpPr>
          <p:cNvPr id="5" name="Rectangle 4"/>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6" name="TextBox 5"/>
          <p:cNvSpPr txBox="1"/>
          <p:nvPr/>
        </p:nvSpPr>
        <p:spPr>
          <a:xfrm>
            <a:off x="2286000" y="124825"/>
            <a:ext cx="6705600" cy="369332"/>
          </a:xfrm>
          <a:prstGeom prst="rect">
            <a:avLst/>
          </a:prstGeom>
          <a:noFill/>
        </p:spPr>
        <p:txBody>
          <a:bodyPr wrap="square" rtlCol="0">
            <a:spAutoFit/>
          </a:bodyPr>
          <a:lstStyle/>
          <a:p>
            <a:pPr algn="r"/>
            <a:r>
              <a:rPr lang="en-US" dirty="0">
                <a:latin typeface="Arial" panose="020B0604020202020204" pitchFamily="34" charset="0"/>
                <a:ea typeface="Roboto" pitchFamily="2" charset="0"/>
                <a:cs typeface="Arial" panose="020B0604020202020204" pitchFamily="34" charset="0"/>
              </a:rPr>
              <a:t>6-CSS_Positioned_Activity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30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0146183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Rectangle 3"/>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pic>
        <p:nvPicPr>
          <p:cNvPr id="5" name="Picture 4"/>
          <p:cNvPicPr>
            <a:picLocks noChangeAspect="1"/>
          </p:cNvPicPr>
          <p:nvPr/>
        </p:nvPicPr>
        <p:blipFill>
          <a:blip r:embed="rId3"/>
          <a:stretch>
            <a:fillRect/>
          </a:stretch>
        </p:blipFill>
        <p:spPr>
          <a:xfrm>
            <a:off x="1295400" y="747991"/>
            <a:ext cx="6762750" cy="5504384"/>
          </a:xfrm>
          <a:prstGeom prst="rect">
            <a:avLst/>
          </a:prstGeom>
        </p:spPr>
      </p:pic>
    </p:spTree>
    <p:extLst>
      <p:ext uri="{BB962C8B-B14F-4D97-AF65-F5344CB8AC3E}">
        <p14:creationId xmlns:p14="http://schemas.microsoft.com/office/powerpoint/2010/main" val="1124169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Advice</a:t>
            </a:r>
          </a:p>
        </p:txBody>
      </p:sp>
      <p:sp>
        <p:nvSpPr>
          <p:cNvPr id="3" name="Title 1"/>
          <p:cNvSpPr txBox="1">
            <a:spLocks/>
          </p:cNvSpPr>
          <p:nvPr/>
        </p:nvSpPr>
        <p:spPr>
          <a:xfrm>
            <a:off x="4724400" y="2468658"/>
            <a:ext cx="4267200" cy="2073086"/>
          </a:xfrm>
          <a:prstGeom prst="rect">
            <a:avLst/>
          </a:prstGeom>
        </p:spPr>
        <p:txBody>
          <a:bodyPr vert="horz" lIns="91440" tIns="45720" rIns="91440" bIns="45720" rtlCol="0" anchor="ctr">
            <a:no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2800" b="1" i="1" u="sng" dirty="0">
                <a:latin typeface="Arial" panose="020B0604020202020204" pitchFamily="34" charset="0"/>
                <a:ea typeface="Roboto" panose="02000000000000000000" pitchFamily="2" charset="0"/>
                <a:cs typeface="Arial" panose="020B0604020202020204" pitchFamily="34" charset="0"/>
              </a:rPr>
              <a:t>Re-do this at home. </a:t>
            </a:r>
            <a:br>
              <a:rPr lang="en-US" sz="2800" b="1" i="1" dirty="0">
                <a:latin typeface="Arial" panose="020B0604020202020204" pitchFamily="34" charset="0"/>
                <a:ea typeface="Roboto" panose="02000000000000000000" pitchFamily="2" charset="0"/>
                <a:cs typeface="Arial" panose="020B0604020202020204" pitchFamily="34" charset="0"/>
              </a:rPr>
            </a:br>
            <a:r>
              <a:rPr lang="en-US" sz="2800" i="1" dirty="0">
                <a:latin typeface="Arial" panose="020B0604020202020204" pitchFamily="34" charset="0"/>
                <a:ea typeface="Roboto" panose="02000000000000000000" pitchFamily="2" charset="0"/>
                <a:cs typeface="Arial" panose="020B0604020202020204" pitchFamily="34" charset="0"/>
              </a:rPr>
              <a:t>It’s a good one to firm up your HTML/CSS skills.</a:t>
            </a:r>
          </a:p>
          <a:p>
            <a:endParaRPr lang="en-US" sz="2800" i="1" dirty="0">
              <a:latin typeface="Arial" panose="020B0604020202020204" pitchFamily="34" charset="0"/>
              <a:ea typeface="Roboto" panose="02000000000000000000" pitchFamily="2" charset="0"/>
              <a:cs typeface="Arial" panose="020B0604020202020204" pitchFamily="34" charset="0"/>
            </a:endParaRPr>
          </a:p>
          <a:p>
            <a:endParaRPr lang="en-US" sz="2800" i="1" dirty="0">
              <a:latin typeface="Arial" panose="020B0604020202020204" pitchFamily="34" charset="0"/>
              <a:ea typeface="Roboto" panose="02000000000000000000" pitchFamily="2" charset="0"/>
              <a:cs typeface="Arial" panose="020B0604020202020204" pitchFamily="34" charset="0"/>
            </a:endParaRPr>
          </a:p>
          <a:p>
            <a:r>
              <a:rPr lang="en-US" sz="2800" b="1" i="1" u="sng" dirty="0">
                <a:latin typeface="Arial" panose="020B0604020202020204" pitchFamily="34" charset="0"/>
                <a:ea typeface="Roboto" panose="02000000000000000000" pitchFamily="2" charset="0"/>
                <a:cs typeface="Arial" panose="020B0604020202020204" pitchFamily="34" charset="0"/>
              </a:rPr>
              <a:t>REMEMBER:</a:t>
            </a:r>
          </a:p>
          <a:p>
            <a:r>
              <a:rPr lang="en-US" sz="2800" i="1" dirty="0">
                <a:latin typeface="Arial" panose="020B0604020202020204" pitchFamily="34" charset="0"/>
                <a:ea typeface="Roboto" panose="02000000000000000000" pitchFamily="2" charset="0"/>
                <a:cs typeface="Arial" panose="020B0604020202020204" pitchFamily="34" charset="0"/>
              </a:rPr>
              <a:t>The best way to get good is to PRACTICE</a:t>
            </a:r>
          </a:p>
        </p:txBody>
      </p:sp>
      <p:pic>
        <p:nvPicPr>
          <p:cNvPr id="1026" name="Picture 2" descr="https://sybariticsinger.files.wordpress.com/2011/09/practice.jpg?w=6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587" y="914401"/>
            <a:ext cx="4074933" cy="51816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309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Chrome Inspector</a:t>
            </a:r>
          </a:p>
        </p:txBody>
      </p:sp>
    </p:spTree>
    <p:extLst>
      <p:ext uri="{BB962C8B-B14F-4D97-AF65-F5344CB8AC3E}">
        <p14:creationId xmlns:p14="http://schemas.microsoft.com/office/powerpoint/2010/main" val="6577468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Chrome Inspector is Your Friend</a:t>
            </a:r>
          </a:p>
        </p:txBody>
      </p:sp>
      <p:pic>
        <p:nvPicPr>
          <p:cNvPr id="2" name="Picture 1"/>
          <p:cNvPicPr>
            <a:picLocks noChangeAspect="1"/>
          </p:cNvPicPr>
          <p:nvPr/>
        </p:nvPicPr>
        <p:blipFill>
          <a:blip r:embed="rId2"/>
          <a:stretch>
            <a:fillRect/>
          </a:stretch>
        </p:blipFill>
        <p:spPr>
          <a:xfrm>
            <a:off x="4763" y="797235"/>
            <a:ext cx="9139238" cy="4491038"/>
          </a:xfrm>
          <a:prstGeom prst="rect">
            <a:avLst/>
          </a:prstGeom>
        </p:spPr>
      </p:pic>
      <p:sp>
        <p:nvSpPr>
          <p:cNvPr id="6" name="Shape 70"/>
          <p:cNvSpPr txBox="1">
            <a:spLocks/>
          </p:cNvSpPr>
          <p:nvPr/>
        </p:nvSpPr>
        <p:spPr>
          <a:xfrm>
            <a:off x="116682" y="5410200"/>
            <a:ext cx="8915400" cy="654124"/>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b="1" dirty="0">
                <a:latin typeface="Arial" panose="020B0604020202020204" pitchFamily="34" charset="0"/>
                <a:cs typeface="Arial" panose="020B0604020202020204" pitchFamily="34" charset="0"/>
              </a:rPr>
              <a:t>To access chrome inspector: Right click on a page then hit “Inspect”</a:t>
            </a:r>
          </a:p>
          <a:p>
            <a:r>
              <a:rPr lang="en-US" sz="2200" dirty="0">
                <a:latin typeface="Arial" panose="020B0604020202020204" pitchFamily="34" charset="0"/>
                <a:cs typeface="Arial" panose="020B0604020202020204" pitchFamily="34" charset="0"/>
              </a:rPr>
              <a:t>It will allow you to inspect the HTML, CSS, and more!</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99896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Warning!</a:t>
            </a:r>
          </a:p>
        </p:txBody>
      </p:sp>
    </p:spTree>
    <p:extLst>
      <p:ext uri="{BB962C8B-B14F-4D97-AF65-F5344CB8AC3E}">
        <p14:creationId xmlns:p14="http://schemas.microsoft.com/office/powerpoint/2010/main" val="2692343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Chrome Inspector is Your Friend</a:t>
            </a:r>
          </a:p>
        </p:txBody>
      </p:sp>
      <p:pic>
        <p:nvPicPr>
          <p:cNvPr id="7" name="Picture 6"/>
          <p:cNvPicPr>
            <a:picLocks noChangeAspect="1"/>
          </p:cNvPicPr>
          <p:nvPr/>
        </p:nvPicPr>
        <p:blipFill>
          <a:blip r:embed="rId2"/>
          <a:stretch>
            <a:fillRect/>
          </a:stretch>
        </p:blipFill>
        <p:spPr>
          <a:xfrm>
            <a:off x="4763" y="990600"/>
            <a:ext cx="9139238" cy="3881438"/>
          </a:xfrm>
          <a:prstGeom prst="rect">
            <a:avLst/>
          </a:prstGeom>
          <a:ln>
            <a:solidFill>
              <a:schemeClr val="accent1"/>
            </a:solidFill>
          </a:ln>
        </p:spPr>
      </p:pic>
      <p:sp>
        <p:nvSpPr>
          <p:cNvPr id="8" name="Shape 70"/>
          <p:cNvSpPr txBox="1">
            <a:spLocks/>
          </p:cNvSpPr>
          <p:nvPr/>
        </p:nvSpPr>
        <p:spPr>
          <a:xfrm>
            <a:off x="116682" y="5181600"/>
            <a:ext cx="8915400" cy="654124"/>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b="1" dirty="0">
                <a:latin typeface="Arial" panose="020B0604020202020204" pitchFamily="34" charset="0"/>
                <a:cs typeface="Arial" panose="020B0604020202020204" pitchFamily="34" charset="0"/>
              </a:rPr>
              <a:t>Using Chrome Inspector you can readily edit any webpage </a:t>
            </a:r>
            <a:r>
              <a:rPr lang="en-US" sz="2000" dirty="0">
                <a:latin typeface="Arial" panose="020B0604020202020204" pitchFamily="34" charset="0"/>
                <a:cs typeface="Arial" panose="020B0604020202020204" pitchFamily="34" charset="0"/>
              </a:rPr>
              <a:t>(your own or otherwise) to see the immediate impact of HTML or CSS changes</a:t>
            </a:r>
          </a:p>
        </p:txBody>
      </p:sp>
    </p:spTree>
    <p:extLst>
      <p:ext uri="{BB962C8B-B14F-4D97-AF65-F5344CB8AC3E}">
        <p14:creationId xmlns:p14="http://schemas.microsoft.com/office/powerpoint/2010/main" val="39407366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Class! </a:t>
            </a:r>
          </a:p>
        </p:txBody>
      </p:sp>
      <p:sp>
        <p:nvSpPr>
          <p:cNvPr id="4" name="Title 1"/>
          <p:cNvSpPr txBox="1">
            <a:spLocks/>
          </p:cNvSpPr>
          <p:nvPr/>
        </p:nvSpPr>
        <p:spPr>
          <a:xfrm>
            <a:off x="0" y="2057400"/>
            <a:ext cx="9067800" cy="2545974"/>
          </a:xfrm>
          <a:prstGeom prst="rect">
            <a:avLst/>
          </a:prstGeom>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4000" b="1" i="1" dirty="0">
                <a:latin typeface="Arial" panose="020B0604020202020204" pitchFamily="34" charset="0"/>
                <a:ea typeface="Roboto" panose="02000000000000000000" pitchFamily="2" charset="0"/>
                <a:cs typeface="Arial" panose="020B0604020202020204" pitchFamily="34" charset="0"/>
              </a:rPr>
              <a:t>We’ll be coming back to this next class </a:t>
            </a:r>
            <a:r>
              <a:rPr lang="en-US" sz="4000" b="1" i="1" dirty="0">
                <a:latin typeface="Arial" panose="020B0604020202020204" pitchFamily="34" charset="0"/>
                <a:ea typeface="Roboto" panose="02000000000000000000" pitchFamily="2" charset="0"/>
                <a:cs typeface="Arial" panose="020B0604020202020204" pitchFamily="34" charset="0"/>
                <a:sym typeface="Wingdings" panose="05000000000000000000" pitchFamily="2" charset="2"/>
              </a:rPr>
              <a:t></a:t>
            </a:r>
            <a:endParaRPr lang="en-US" sz="4000" i="1"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2434332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 Reassurances</a:t>
            </a:r>
          </a:p>
        </p:txBody>
      </p:sp>
    </p:spTree>
    <p:extLst>
      <p:ext uri="{BB962C8B-B14F-4D97-AF65-F5344CB8AC3E}">
        <p14:creationId xmlns:p14="http://schemas.microsoft.com/office/powerpoint/2010/main" val="94800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cdn.studiocalico.com/pictures/images/000/331/522/large/You_Got_This_Background_original.jpg?143205309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76200"/>
            <a:ext cx="8686800" cy="6949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5276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2902419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EXTRA MATERIAL</a:t>
            </a:r>
          </a:p>
        </p:txBody>
      </p:sp>
    </p:spTree>
    <p:extLst>
      <p:ext uri="{BB962C8B-B14F-4D97-AF65-F5344CB8AC3E}">
        <p14:creationId xmlns:p14="http://schemas.microsoft.com/office/powerpoint/2010/main" val="8380021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5" name="Rectangle 4"/>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 name="TextBox 5"/>
          <p:cNvSpPr txBox="1"/>
          <p:nvPr/>
        </p:nvSpPr>
        <p:spPr>
          <a:xfrm>
            <a:off x="304800" y="914400"/>
            <a:ext cx="8686800" cy="5632311"/>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For the next 15 minutes, take a website that you commonly use (Amazon, Google, Huff Po, etc.) and heavily modify it using the Google Developer Tools.</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Be sure to at least modify:</a:t>
            </a:r>
          </a:p>
          <a:p>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Content (Change words)</a:t>
            </a: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Colors</a:t>
            </a: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Spacing</a:t>
            </a: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Etc.</a:t>
            </a:r>
          </a:p>
          <a:p>
            <a:pPr marL="342900"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Send a screenshot to the class’ slack profile when you’re done.</a:t>
            </a:r>
          </a:p>
          <a:p>
            <a:endParaRPr lang="en-US" sz="24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26095452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Resets</a:t>
            </a:r>
          </a:p>
        </p:txBody>
      </p:sp>
    </p:spTree>
    <p:extLst>
      <p:ext uri="{BB962C8B-B14F-4D97-AF65-F5344CB8AC3E}">
        <p14:creationId xmlns:p14="http://schemas.microsoft.com/office/powerpoint/2010/main" val="28803868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086600" cy="653854"/>
          </a:xfrm>
        </p:spPr>
        <p:txBody>
          <a:bodyPr>
            <a:normAutofit fontScale="90000"/>
          </a:bodyPr>
          <a:lstStyle/>
          <a:p>
            <a:r>
              <a:rPr lang="en-US" dirty="0"/>
              <a:t>Loading Multiple CSS Files ***(Very Important!!!)***</a:t>
            </a:r>
          </a:p>
        </p:txBody>
      </p:sp>
      <p:pic>
        <p:nvPicPr>
          <p:cNvPr id="4" name="Picture 3"/>
          <p:cNvPicPr>
            <a:picLocks noChangeAspect="1"/>
          </p:cNvPicPr>
          <p:nvPr/>
        </p:nvPicPr>
        <p:blipFill>
          <a:blip r:embed="rId3"/>
          <a:stretch>
            <a:fillRect/>
          </a:stretch>
        </p:blipFill>
        <p:spPr>
          <a:xfrm>
            <a:off x="331596" y="762000"/>
            <a:ext cx="8545215" cy="3141803"/>
          </a:xfrm>
          <a:prstGeom prst="rect">
            <a:avLst/>
          </a:prstGeom>
        </p:spPr>
      </p:pic>
      <p:sp>
        <p:nvSpPr>
          <p:cNvPr id="5" name="Shape 70"/>
          <p:cNvSpPr txBox="1">
            <a:spLocks/>
          </p:cNvSpPr>
          <p:nvPr/>
        </p:nvSpPr>
        <p:spPr>
          <a:xfrm>
            <a:off x="321547" y="3977290"/>
            <a:ext cx="8555263" cy="227111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1800" dirty="0">
                <a:latin typeface="Arial" panose="020B0604020202020204" pitchFamily="34" charset="0"/>
                <a:cs typeface="Arial" panose="020B0604020202020204" pitchFamily="34" charset="0"/>
              </a:rPr>
              <a:t>One of the most powerful aspects of CSS is the ability to deploy multiple CSS files simultaneously.</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This allows developers the ability to create complex designs – made up of multiple design elements. </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Just remember  the loading </a:t>
            </a:r>
            <a:r>
              <a:rPr lang="en-US" sz="1800" b="1" i="1" u="sng" dirty="0">
                <a:latin typeface="Arial" panose="020B0604020202020204" pitchFamily="34" charset="0"/>
                <a:cs typeface="Arial" panose="020B0604020202020204" pitchFamily="34" charset="0"/>
              </a:rPr>
              <a:t>order matters!!!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5206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Browser?</a:t>
            </a:r>
          </a:p>
        </p:txBody>
      </p:sp>
      <p:sp>
        <p:nvSpPr>
          <p:cNvPr id="3" name="Title 1"/>
          <p:cNvSpPr txBox="1">
            <a:spLocks/>
          </p:cNvSpPr>
          <p:nvPr/>
        </p:nvSpPr>
        <p:spPr>
          <a:xfrm>
            <a:off x="457200" y="1600200"/>
            <a:ext cx="8229600" cy="3505200"/>
          </a:xfrm>
          <a:prstGeom prst="rect">
            <a:avLst/>
          </a:prstGeom>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000" i="1" dirty="0">
                <a:latin typeface="Arial" panose="020B0604020202020204" pitchFamily="34" charset="0"/>
                <a:ea typeface="Roboto" panose="02000000000000000000" pitchFamily="2" charset="0"/>
                <a:cs typeface="Arial" panose="020B0604020202020204" pitchFamily="34" charset="0"/>
              </a:rPr>
              <a:t>By a show of hands…</a:t>
            </a:r>
          </a:p>
          <a:p>
            <a:r>
              <a:rPr lang="en-US" sz="4200" b="1" i="1" dirty="0">
                <a:latin typeface="Arial" panose="020B0604020202020204" pitchFamily="34" charset="0"/>
                <a:ea typeface="Roboto" panose="02000000000000000000" pitchFamily="2" charset="0"/>
                <a:cs typeface="Arial" panose="020B0604020202020204" pitchFamily="34" charset="0"/>
              </a:rPr>
              <a:t>Which browser do you use?</a:t>
            </a:r>
          </a:p>
        </p:txBody>
      </p:sp>
    </p:spTree>
    <p:extLst>
      <p:ext uri="{BB962C8B-B14F-4D97-AF65-F5344CB8AC3E}">
        <p14:creationId xmlns:p14="http://schemas.microsoft.com/office/powerpoint/2010/main" val="15672628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Brace Yourselves</a:t>
            </a:r>
          </a:p>
        </p:txBody>
      </p:sp>
      <p:sp>
        <p:nvSpPr>
          <p:cNvPr id="4" name="Title 1"/>
          <p:cNvSpPr txBox="1">
            <a:spLocks/>
          </p:cNvSpPr>
          <p:nvPr/>
        </p:nvSpPr>
        <p:spPr>
          <a:xfrm>
            <a:off x="152400" y="653854"/>
            <a:ext cx="8915400" cy="1098174"/>
          </a:xfrm>
          <a:prstGeom prst="rect">
            <a:avLst/>
          </a:prstGeom>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4000" b="1" i="1" dirty="0">
                <a:latin typeface="Arial" panose="020B0604020202020204" pitchFamily="34" charset="0"/>
                <a:ea typeface="Roboto" panose="02000000000000000000" pitchFamily="2" charset="0"/>
                <a:cs typeface="Arial" panose="020B0604020202020204" pitchFamily="34" charset="0"/>
              </a:rPr>
              <a:t>Today is going to be a bit tough.</a:t>
            </a:r>
          </a:p>
        </p:txBody>
      </p:sp>
      <p:sp>
        <p:nvSpPr>
          <p:cNvPr id="5" name="Title 1"/>
          <p:cNvSpPr txBox="1">
            <a:spLocks/>
          </p:cNvSpPr>
          <p:nvPr/>
        </p:nvSpPr>
        <p:spPr>
          <a:xfrm>
            <a:off x="228600" y="5181600"/>
            <a:ext cx="8915400" cy="1098174"/>
          </a:xfrm>
          <a:prstGeom prst="rect">
            <a:avLst/>
          </a:prstGeom>
        </p:spPr>
        <p:txBody>
          <a:bodyPr vert="horz" lIns="91440" tIns="45720" rIns="91440" bIns="45720" rtlCol="0" anchor="ctr">
            <a:normAutofit fontScale="55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But trust us! </a:t>
            </a:r>
          </a:p>
          <a:p>
            <a:r>
              <a:rPr lang="en-US" sz="6000" i="1" dirty="0">
                <a:latin typeface="Arial" panose="020B0604020202020204" pitchFamily="34" charset="0"/>
                <a:ea typeface="Roboto" panose="02000000000000000000" pitchFamily="2" charset="0"/>
                <a:cs typeface="Arial" panose="020B0604020202020204" pitchFamily="34" charset="0"/>
              </a:rPr>
              <a:t>It will all look easy a few weeks from now.</a:t>
            </a:r>
          </a:p>
        </p:txBody>
      </p:sp>
      <p:pic>
        <p:nvPicPr>
          <p:cNvPr id="3074" name="Picture 2" descr="http://cdn.meme.am/instances/5532727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736788"/>
            <a:ext cx="3299746" cy="3299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6853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086600" cy="653854"/>
          </a:xfrm>
        </p:spPr>
        <p:txBody>
          <a:bodyPr>
            <a:normAutofit/>
          </a:bodyPr>
          <a:lstStyle/>
          <a:p>
            <a:r>
              <a:rPr lang="en-US" dirty="0"/>
              <a:t>Battle of the Browsers</a:t>
            </a:r>
          </a:p>
        </p:txBody>
      </p:sp>
      <p:pic>
        <p:nvPicPr>
          <p:cNvPr id="6" name="Picture 2" descr="http://www.blackbaudknowhow.com/wp-content/uploads/2012/11/Web-Browser-Wa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03207"/>
            <a:ext cx="3810000" cy="5057775"/>
          </a:xfrm>
          <a:prstGeom prst="rect">
            <a:avLst/>
          </a:prstGeom>
          <a:noFill/>
          <a:extLst>
            <a:ext uri="{909E8E84-426E-40DD-AFC4-6F175D3DCCD1}">
              <a14:hiddenFill xmlns:a14="http://schemas.microsoft.com/office/drawing/2010/main">
                <a:solidFill>
                  <a:srgbClr val="FFFFFF"/>
                </a:solidFill>
              </a14:hiddenFill>
            </a:ext>
          </a:extLst>
        </p:spPr>
      </p:pic>
      <p:sp>
        <p:nvSpPr>
          <p:cNvPr id="7" name="Shape 70"/>
          <p:cNvSpPr txBox="1">
            <a:spLocks/>
          </p:cNvSpPr>
          <p:nvPr/>
        </p:nvSpPr>
        <p:spPr>
          <a:xfrm>
            <a:off x="4343400" y="1307708"/>
            <a:ext cx="4702174" cy="4114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a:latin typeface="Arial" panose="020B0604020202020204" pitchFamily="34" charset="0"/>
                <a:cs typeface="Arial" panose="020B0604020202020204" pitchFamily="34" charset="0"/>
              </a:rPr>
              <a:t>Under-the hood there are often significant differences between how browsers </a:t>
            </a:r>
            <a:r>
              <a:rPr lang="en-US" sz="2200" b="1" u="sng" dirty="0">
                <a:latin typeface="Arial" panose="020B0604020202020204" pitchFamily="34" charset="0"/>
                <a:cs typeface="Arial" panose="020B0604020202020204" pitchFamily="34" charset="0"/>
              </a:rPr>
              <a:t>render</a:t>
            </a:r>
            <a:r>
              <a:rPr lang="en-US" sz="2200" b="1"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webpages.</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These differences in rendering agents can mean HTML/CSS gets displayed differently in each.</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As designers/developers, creating </a:t>
            </a:r>
            <a:r>
              <a:rPr lang="en-US" sz="2200" b="1" u="sng" dirty="0">
                <a:latin typeface="Arial" panose="020B0604020202020204" pitchFamily="34" charset="0"/>
                <a:cs typeface="Arial" panose="020B0604020202020204" pitchFamily="34" charset="0"/>
              </a:rPr>
              <a:t>cross-browser compatible </a:t>
            </a:r>
            <a:r>
              <a:rPr lang="en-US" sz="2200" dirty="0">
                <a:latin typeface="Arial" panose="020B0604020202020204" pitchFamily="34" charset="0"/>
                <a:cs typeface="Arial" panose="020B0604020202020204" pitchFamily="34" charset="0"/>
              </a:rPr>
              <a:t>websites is critical. </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10848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086600" cy="653854"/>
          </a:xfrm>
        </p:spPr>
        <p:txBody>
          <a:bodyPr>
            <a:normAutofit/>
          </a:bodyPr>
          <a:lstStyle/>
          <a:p>
            <a:r>
              <a:rPr lang="en-US" dirty="0"/>
              <a:t>Reset.css (or Normalize.css)</a:t>
            </a:r>
          </a:p>
        </p:txBody>
      </p:sp>
      <p:pic>
        <p:nvPicPr>
          <p:cNvPr id="5" name="Picture 4"/>
          <p:cNvPicPr>
            <a:picLocks noChangeAspect="1"/>
          </p:cNvPicPr>
          <p:nvPr/>
        </p:nvPicPr>
        <p:blipFill>
          <a:blip r:embed="rId3"/>
          <a:stretch>
            <a:fillRect/>
          </a:stretch>
        </p:blipFill>
        <p:spPr>
          <a:xfrm>
            <a:off x="1143000" y="783753"/>
            <a:ext cx="6867525" cy="3673161"/>
          </a:xfrm>
          <a:prstGeom prst="rect">
            <a:avLst/>
          </a:prstGeom>
          <a:ln>
            <a:solidFill>
              <a:schemeClr val="accent1"/>
            </a:solidFill>
          </a:ln>
        </p:spPr>
      </p:pic>
      <p:sp>
        <p:nvSpPr>
          <p:cNvPr id="8" name="Shape 70"/>
          <p:cNvSpPr txBox="1">
            <a:spLocks/>
          </p:cNvSpPr>
          <p:nvPr/>
        </p:nvSpPr>
        <p:spPr>
          <a:xfrm>
            <a:off x="152399" y="4586812"/>
            <a:ext cx="8882743" cy="181344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a:latin typeface="Arial" panose="020B0604020202020204" pitchFamily="34" charset="0"/>
                <a:cs typeface="Arial" panose="020B0604020202020204" pitchFamily="34" charset="0"/>
              </a:rPr>
              <a:t>Reset.css ensures that all browser-specific </a:t>
            </a:r>
            <a:r>
              <a:rPr lang="en-US" sz="2200" dirty="0" err="1">
                <a:latin typeface="Arial" panose="020B0604020202020204" pitchFamily="34" charset="0"/>
                <a:cs typeface="Arial" panose="020B0604020202020204" pitchFamily="34" charset="0"/>
              </a:rPr>
              <a:t>css</a:t>
            </a:r>
            <a:r>
              <a:rPr lang="en-US" sz="2200" dirty="0">
                <a:latin typeface="Arial" panose="020B0604020202020204" pitchFamily="34" charset="0"/>
                <a:cs typeface="Arial" panose="020B0604020202020204" pitchFamily="34" charset="0"/>
              </a:rPr>
              <a:t> has been reset, so it appears the same in all browsers.</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This means you will have to re-style everything yourself </a:t>
            </a:r>
          </a:p>
        </p:txBody>
      </p:sp>
    </p:spTree>
    <p:extLst>
      <p:ext uri="{BB962C8B-B14F-4D97-AF65-F5344CB8AC3E}">
        <p14:creationId xmlns:p14="http://schemas.microsoft.com/office/powerpoint/2010/main" val="15558274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CSS Resets Matter</a:t>
            </a:r>
          </a:p>
        </p:txBody>
      </p:sp>
      <p:sp>
        <p:nvSpPr>
          <p:cNvPr id="7" name="Shape 70"/>
          <p:cNvSpPr txBox="1">
            <a:spLocks/>
          </p:cNvSpPr>
          <p:nvPr/>
        </p:nvSpPr>
        <p:spPr>
          <a:xfrm>
            <a:off x="4495800" y="1307708"/>
            <a:ext cx="4549774" cy="3809999"/>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a:pPr>
            <a:r>
              <a:rPr lang="en-US" sz="2200" dirty="0">
                <a:latin typeface="Arial" panose="020B0604020202020204" pitchFamily="34" charset="0"/>
                <a:cs typeface="Arial" panose="020B0604020202020204" pitchFamily="34" charset="0"/>
              </a:rPr>
              <a:t>It’s important for creating browser-compatible websites</a:t>
            </a:r>
          </a:p>
          <a:p>
            <a:pPr marL="457200" indent="-457200">
              <a:buFont typeface="+mj-lt"/>
              <a:buAutoNum type="arabicPeriod"/>
            </a:pPr>
            <a:endParaRPr lang="en-US" sz="2200" dirty="0">
              <a:latin typeface="Arial" panose="020B0604020202020204" pitchFamily="34" charset="0"/>
              <a:cs typeface="Arial" panose="020B0604020202020204" pitchFamily="34" charset="0"/>
            </a:endParaRPr>
          </a:p>
          <a:p>
            <a:pPr marL="457200" indent="-457200">
              <a:buFont typeface="+mj-lt"/>
              <a:buAutoNum type="arabicPeriod"/>
            </a:pPr>
            <a:r>
              <a:rPr lang="en-US" sz="2200" dirty="0">
                <a:latin typeface="Arial" panose="020B0604020202020204" pitchFamily="34" charset="0"/>
                <a:cs typeface="Arial" panose="020B0604020202020204" pitchFamily="34" charset="0"/>
              </a:rPr>
              <a:t>It’s an example of using someone else’s CSS in </a:t>
            </a:r>
            <a:r>
              <a:rPr lang="en-US" sz="2200" i="1" u="sng" dirty="0">
                <a:latin typeface="Arial" panose="020B0604020202020204" pitchFamily="34" charset="0"/>
                <a:cs typeface="Arial" panose="020B0604020202020204" pitchFamily="34" charset="0"/>
              </a:rPr>
              <a:t>your </a:t>
            </a:r>
            <a:r>
              <a:rPr lang="en-US" sz="2200" dirty="0">
                <a:latin typeface="Arial" panose="020B0604020202020204" pitchFamily="34" charset="0"/>
                <a:cs typeface="Arial" panose="020B0604020202020204" pitchFamily="34" charset="0"/>
              </a:rPr>
              <a:t>website!!!</a:t>
            </a:r>
          </a:p>
          <a:p>
            <a:pPr marL="457200" indent="-457200">
              <a:buFont typeface="+mj-lt"/>
              <a:buAutoNum type="arabicPeriod"/>
            </a:pPr>
            <a:endParaRPr lang="en-US" sz="2200" dirty="0">
              <a:latin typeface="Arial" panose="020B0604020202020204" pitchFamily="34" charset="0"/>
              <a:cs typeface="Arial" panose="020B0604020202020204" pitchFamily="34" charset="0"/>
            </a:endParaRPr>
          </a:p>
          <a:p>
            <a:pPr marL="457200" indent="-457200">
              <a:buFont typeface="+mj-lt"/>
              <a:buAutoNum type="arabicPeriod"/>
            </a:pPr>
            <a:r>
              <a:rPr lang="en-US" sz="2200" dirty="0">
                <a:latin typeface="Arial" panose="020B0604020202020204" pitchFamily="34" charset="0"/>
                <a:cs typeface="Arial" panose="020B0604020202020204" pitchFamily="34" charset="0"/>
              </a:rPr>
              <a:t>It’s a common Front-End Developer Interview question.</a:t>
            </a:r>
          </a:p>
          <a:p>
            <a:pPr marL="457200" indent="-457200">
              <a:buFont typeface="+mj-lt"/>
              <a:buAutoNum type="arabicPeriod"/>
            </a:pPr>
            <a:endParaRPr lang="en-US" sz="2200" dirty="0">
              <a:latin typeface="Arial" panose="020B0604020202020204" pitchFamily="34" charset="0"/>
              <a:cs typeface="Arial" panose="020B0604020202020204" pitchFamily="34" charset="0"/>
            </a:endParaRPr>
          </a:p>
        </p:txBody>
      </p:sp>
      <p:pic>
        <p:nvPicPr>
          <p:cNvPr id="9" name="Picture 2" descr="http://cdn.meme.am/instances/5207283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1261185"/>
            <a:ext cx="3856523" cy="3856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634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5" name="Rectangle 4"/>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 name="TextBox 5"/>
          <p:cNvSpPr txBox="1"/>
          <p:nvPr/>
        </p:nvSpPr>
        <p:spPr>
          <a:xfrm>
            <a:off x="304800" y="914400"/>
            <a:ext cx="8686800" cy="2677656"/>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Follow the instructions given via slack to incorporate a reset.css file into a basic HTML file. </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Note the impact the reset file makes after its inclusion.</a:t>
            </a:r>
          </a:p>
          <a:p>
            <a:endParaRPr lang="en-US" sz="24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7302741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Brace Yourselves</a:t>
            </a:r>
          </a:p>
        </p:txBody>
      </p:sp>
      <p:sp>
        <p:nvSpPr>
          <p:cNvPr id="4" name="Title 1"/>
          <p:cNvSpPr txBox="1">
            <a:spLocks/>
          </p:cNvSpPr>
          <p:nvPr/>
        </p:nvSpPr>
        <p:spPr>
          <a:xfrm>
            <a:off x="0" y="2057400"/>
            <a:ext cx="9067800" cy="2545974"/>
          </a:xfrm>
          <a:prstGeom prst="rect">
            <a:avLst/>
          </a:prstGeom>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4000" b="1" i="1" dirty="0">
                <a:latin typeface="Arial" panose="020B0604020202020204" pitchFamily="34" charset="0"/>
                <a:ea typeface="Roboto" panose="02000000000000000000" pitchFamily="2" charset="0"/>
                <a:cs typeface="Arial" panose="020B0604020202020204" pitchFamily="34" charset="0"/>
              </a:rPr>
              <a:t>Don’t expect to understand EVERYTHING at once. </a:t>
            </a:r>
          </a:p>
          <a:p>
            <a:endParaRPr lang="en-US" sz="4000" b="1" i="1" dirty="0">
              <a:latin typeface="Arial" panose="020B0604020202020204" pitchFamily="34" charset="0"/>
              <a:ea typeface="Roboto" panose="02000000000000000000" pitchFamily="2" charset="0"/>
              <a:cs typeface="Arial" panose="020B0604020202020204" pitchFamily="34" charset="0"/>
            </a:endParaRPr>
          </a:p>
          <a:p>
            <a:r>
              <a:rPr lang="en-US" sz="4000" i="1" dirty="0">
                <a:latin typeface="Arial" panose="020B0604020202020204" pitchFamily="34" charset="0"/>
                <a:ea typeface="Roboto" panose="02000000000000000000" pitchFamily="2" charset="0"/>
                <a:cs typeface="Arial" panose="020B0604020202020204" pitchFamily="34" charset="0"/>
              </a:rPr>
              <a:t>Today is all about getting immersed</a:t>
            </a:r>
          </a:p>
        </p:txBody>
      </p:sp>
    </p:spTree>
    <p:extLst>
      <p:ext uri="{BB962C8B-B14F-4D97-AF65-F5344CB8AC3E}">
        <p14:creationId xmlns:p14="http://schemas.microsoft.com/office/powerpoint/2010/main" val="33642209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Recap</a:t>
            </a:r>
          </a:p>
        </p:txBody>
      </p:sp>
    </p:spTree>
    <p:extLst>
      <p:ext uri="{BB962C8B-B14F-4D97-AF65-F5344CB8AC3E}">
        <p14:creationId xmlns:p14="http://schemas.microsoft.com/office/powerpoint/2010/main" val="39982665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10758</TotalTime>
  <Words>2764</Words>
  <Application>Microsoft Office PowerPoint</Application>
  <PresentationFormat>On-screen Show (4:3)</PresentationFormat>
  <Paragraphs>344</Paragraphs>
  <Slides>73</Slides>
  <Notes>56</Notes>
  <HiddenSlides>9</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73</vt:i4>
      </vt:variant>
    </vt:vector>
  </HeadingPairs>
  <TitlesOfParts>
    <vt:vector size="82" baseType="lpstr">
      <vt:lpstr>Calibri</vt:lpstr>
      <vt:lpstr>Roboto</vt:lpstr>
      <vt:lpstr>Wingdings</vt:lpstr>
      <vt:lpstr>Arial</vt:lpstr>
      <vt:lpstr>Calibri Light</vt:lpstr>
      <vt:lpstr>UCF - Theme</vt:lpstr>
      <vt:lpstr>Rutgers - Theme</vt:lpstr>
      <vt:lpstr>Unbranded</vt:lpstr>
      <vt:lpstr>UTAustin</vt:lpstr>
      <vt:lpstr>Heroes of CSS</vt:lpstr>
      <vt:lpstr>Admin Work</vt:lpstr>
      <vt:lpstr>Homework Assignment</vt:lpstr>
      <vt:lpstr>Homework Assignment</vt:lpstr>
      <vt:lpstr>Most Important of All….</vt:lpstr>
      <vt:lpstr>Warning!</vt:lpstr>
      <vt:lpstr>Brace Yourselves</vt:lpstr>
      <vt:lpstr>Brace Yourselves</vt:lpstr>
      <vt:lpstr>CSS Recap</vt:lpstr>
      <vt:lpstr>Critical Question</vt:lpstr>
      <vt:lpstr>HTML / CSS Definitions (*yawn* unimportant)</vt:lpstr>
      <vt:lpstr>HTML / CSS Analogy</vt:lpstr>
      <vt:lpstr>Basic HTML Page - Result</vt:lpstr>
      <vt:lpstr>Enter CSS - Result</vt:lpstr>
      <vt:lpstr>Critical Question</vt:lpstr>
      <vt:lpstr>CSS Syntax</vt:lpstr>
      <vt:lpstr>Lingering Questions</vt:lpstr>
      <vt:lpstr>Relative File Paths</vt:lpstr>
      <vt:lpstr>Relative File Paths</vt:lpstr>
      <vt:lpstr>Absolutely No Absolute Paths</vt:lpstr>
      <vt:lpstr>Quick Demo</vt:lpstr>
      <vt:lpstr>PowerPoint Presentation</vt:lpstr>
      <vt:lpstr>Box Model</vt:lpstr>
      <vt:lpstr>PowerPoint Presentation</vt:lpstr>
      <vt:lpstr>PowerPoint Presentation</vt:lpstr>
      <vt:lpstr>PowerPoint Presentation</vt:lpstr>
      <vt:lpstr>PowerPoint Presentation</vt:lpstr>
      <vt:lpstr>We Be Floatin’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Quick Demo</vt:lpstr>
      <vt:lpstr>PowerPoint Presentation</vt:lpstr>
      <vt:lpstr>PowerPoint Presentation</vt:lpstr>
      <vt:lpstr>PowerPoint Presentation</vt:lpstr>
      <vt:lpstr>PowerPoint Presentation</vt:lpstr>
      <vt:lpstr>BREAK!</vt:lpstr>
      <vt:lpstr>CSS Positioning</vt:lpstr>
      <vt:lpstr>PowerPoint Presentation</vt:lpstr>
      <vt:lpstr>PowerPoint Presentation</vt:lpstr>
      <vt:lpstr>PowerPoint Presentation</vt:lpstr>
      <vt:lpstr>PowerPoint Presentation</vt:lpstr>
      <vt:lpstr>PowerPoint Presentation</vt:lpstr>
      <vt:lpstr>PowerPoint Presentation</vt:lpstr>
      <vt:lpstr>Quick Demo</vt:lpstr>
      <vt:lpstr>PowerPoint Presentation</vt:lpstr>
      <vt:lpstr>PowerPoint Presentation</vt:lpstr>
      <vt:lpstr>PowerPoint Presentation</vt:lpstr>
      <vt:lpstr>Advice</vt:lpstr>
      <vt:lpstr>Chrome Inspector</vt:lpstr>
      <vt:lpstr>PowerPoint Presentation</vt:lpstr>
      <vt:lpstr>PowerPoint Presentation</vt:lpstr>
      <vt:lpstr>Next Class! </vt:lpstr>
      <vt:lpstr>Recap + Reassurances</vt:lpstr>
      <vt:lpstr>PowerPoint Presentation</vt:lpstr>
      <vt:lpstr>Questions?</vt:lpstr>
      <vt:lpstr>EXTRA MATERIAL</vt:lpstr>
      <vt:lpstr>PowerPoint Presentation</vt:lpstr>
      <vt:lpstr>CSS Resets</vt:lpstr>
      <vt:lpstr>Loading Multiple CSS Files ***(Very Important!!!)***</vt:lpstr>
      <vt:lpstr>What Browser?</vt:lpstr>
      <vt:lpstr>Battle of the Browsers</vt:lpstr>
      <vt:lpstr>Reset.css (or Normalize.css)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Jim McCoy</cp:lastModifiedBy>
  <cp:revision>1444</cp:revision>
  <cp:lastPrinted>2016-01-30T16:23:56Z</cp:lastPrinted>
  <dcterms:created xsi:type="dcterms:W3CDTF">2015-01-20T17:19:00Z</dcterms:created>
  <dcterms:modified xsi:type="dcterms:W3CDTF">2016-04-23T06:52:11Z</dcterms:modified>
</cp:coreProperties>
</file>